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52" r:id="rId1"/>
  </p:sldMasterIdLst>
  <p:sldIdLst>
    <p:sldId id="256" r:id="rId2"/>
    <p:sldId id="257" r:id="rId3"/>
    <p:sldId id="266" r:id="rId4"/>
    <p:sldId id="258" r:id="rId5"/>
    <p:sldId id="260" r:id="rId6"/>
    <p:sldId id="264" r:id="rId7"/>
    <p:sldId id="262" r:id="rId8"/>
    <p:sldId id="267" r:id="rId9"/>
    <p:sldId id="265" r:id="rId10"/>
    <p:sldId id="261"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A57C"/>
    <a:srgbClr val="FF2E5E"/>
    <a:srgbClr val="76B844"/>
    <a:srgbClr val="7F3A8D"/>
    <a:srgbClr val="009F8B"/>
    <a:srgbClr val="8B78F8"/>
    <a:srgbClr val="FF9D2B"/>
    <a:srgbClr val="75C332"/>
    <a:srgbClr val="F71DC3"/>
    <a:srgbClr val="F953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D51551A-1B40-4887-B54F-D9673A637831}" v="188" dt="2021-11-13T20:42:44.4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D3EB59-0D1B-48B6-A580-1AA03F92D73B}" type="doc">
      <dgm:prSet loTypeId="urn:microsoft.com/office/officeart/2008/layout/PictureAccentList" loCatId="list" qsTypeId="urn:microsoft.com/office/officeart/2005/8/quickstyle/simple1" qsCatId="simple" csTypeId="urn:microsoft.com/office/officeart/2005/8/colors/colorful5" csCatId="colorful" phldr="1"/>
      <dgm:spPr/>
      <dgm:t>
        <a:bodyPr/>
        <a:lstStyle/>
        <a:p>
          <a:endParaRPr lang="en-US"/>
        </a:p>
      </dgm:t>
    </dgm:pt>
    <dgm:pt modelId="{F38B1515-1BC5-4FDE-966B-B56680472786}">
      <dgm:prSet phldrT="[Text]"/>
      <dgm:spPr/>
      <dgm:t>
        <a:bodyPr/>
        <a:lstStyle/>
        <a:p>
          <a:pPr algn="l">
            <a:buNone/>
          </a:pPr>
          <a:r>
            <a:rPr lang="en-GB" dirty="0">
              <a:effectLst/>
              <a:latin typeface="Times New Roman" panose="02020603050405020304" pitchFamily="18" charset="0"/>
              <a:ea typeface="Times New Roman" panose="02020603050405020304" pitchFamily="18" charset="0"/>
              <a:cs typeface="Times New Roman" panose="02020603050405020304" pitchFamily="18" charset="0"/>
            </a:rPr>
            <a:t>The evaluation of this research will consist of two major parts. The first part will be conducted through all stages of the research; the second will take place in the last three months of each year of the research. </a:t>
          </a:r>
          <a:endParaRPr lang="en-US" dirty="0"/>
        </a:p>
      </dgm:t>
    </dgm:pt>
    <dgm:pt modelId="{5156301C-A4DD-423C-9D40-FDD6BD60823D}" type="parTrans" cxnId="{09D87608-ABF5-4B77-96B8-5B4FC0000919}">
      <dgm:prSet/>
      <dgm:spPr/>
      <dgm:t>
        <a:bodyPr/>
        <a:lstStyle/>
        <a:p>
          <a:endParaRPr lang="en-US"/>
        </a:p>
      </dgm:t>
    </dgm:pt>
    <dgm:pt modelId="{41867EE1-6E55-418A-9883-9FFBC970A8F0}" type="sibTrans" cxnId="{09D87608-ABF5-4B77-96B8-5B4FC0000919}">
      <dgm:prSet/>
      <dgm:spPr/>
      <dgm:t>
        <a:bodyPr/>
        <a:lstStyle/>
        <a:p>
          <a:endParaRPr lang="en-US"/>
        </a:p>
      </dgm:t>
    </dgm:pt>
    <dgm:pt modelId="{BEC00D1D-84E5-4697-9E4F-727658A7E5E2}">
      <dgm:prSet phldrT="[Text]" custT="1"/>
      <dgm:spPr/>
      <dgm:t>
        <a:bodyPr/>
        <a:lstStyle/>
        <a:p>
          <a:pPr>
            <a:buFont typeface="+mj-lt"/>
            <a:buAutoNum type="arabicPeriod"/>
          </a:pPr>
          <a:r>
            <a:rPr lang="en-GB" sz="2000" dirty="0">
              <a:effectLst/>
              <a:latin typeface="Times New Roman" panose="02020603050405020304" pitchFamily="18" charset="0"/>
              <a:ea typeface="Times New Roman" panose="02020603050405020304" pitchFamily="18" charset="0"/>
              <a:cs typeface="Times New Roman" panose="02020603050405020304" pitchFamily="18" charset="0"/>
            </a:rPr>
            <a:t>Continuous Evaluation*. </a:t>
          </a:r>
        </a:p>
      </dgm:t>
    </dgm:pt>
    <dgm:pt modelId="{94D3465F-8CDF-42ED-927B-619D39C0C625}" type="parTrans" cxnId="{A0499DC4-5788-496E-9E5E-5453D6B30F9A}">
      <dgm:prSet/>
      <dgm:spPr/>
      <dgm:t>
        <a:bodyPr/>
        <a:lstStyle/>
        <a:p>
          <a:endParaRPr lang="en-US"/>
        </a:p>
      </dgm:t>
    </dgm:pt>
    <dgm:pt modelId="{FB34C498-D07F-4453-A9C6-F424E01CCA4A}" type="sibTrans" cxnId="{A0499DC4-5788-496E-9E5E-5453D6B30F9A}">
      <dgm:prSet/>
      <dgm:spPr/>
      <dgm:t>
        <a:bodyPr/>
        <a:lstStyle/>
        <a:p>
          <a:endParaRPr lang="en-US"/>
        </a:p>
      </dgm:t>
    </dgm:pt>
    <dgm:pt modelId="{406CFD2B-2525-4A99-9103-8BC8E402DAC5}">
      <dgm:prSet phldrT="[Text]" custT="1"/>
      <dgm:spPr/>
      <dgm:t>
        <a:bodyPr/>
        <a:lstStyle/>
        <a:p>
          <a:pPr>
            <a:buFont typeface="+mj-lt"/>
            <a:buAutoNum type="arabicPeriod"/>
          </a:pPr>
          <a:r>
            <a:rPr lang="en-GB" sz="2000" dirty="0">
              <a:effectLst/>
              <a:latin typeface="Times New Roman" panose="02020603050405020304" pitchFamily="18" charset="0"/>
              <a:ea typeface="Times New Roman" panose="02020603050405020304" pitchFamily="18" charset="0"/>
              <a:cs typeface="Times New Roman" panose="02020603050405020304" pitchFamily="18" charset="0"/>
            </a:rPr>
            <a:t>Grounded Theory Approach (Glaser and Strauss, 1967) and (Strauss, Anselm and Corbin 1997)*. </a:t>
          </a:r>
          <a:endParaRPr lang="en-US" sz="2000" dirty="0"/>
        </a:p>
      </dgm:t>
    </dgm:pt>
    <dgm:pt modelId="{FC7C8CB5-9CB3-4198-9284-31036D603F72}" type="parTrans" cxnId="{1BE0A3ED-1F3C-4A3E-B16A-2DAC256AAA4C}">
      <dgm:prSet/>
      <dgm:spPr/>
      <dgm:t>
        <a:bodyPr/>
        <a:lstStyle/>
        <a:p>
          <a:endParaRPr lang="en-US"/>
        </a:p>
      </dgm:t>
    </dgm:pt>
    <dgm:pt modelId="{BADB9F9B-BDA1-4F3D-9683-8AEB1B913E58}" type="sibTrans" cxnId="{1BE0A3ED-1F3C-4A3E-B16A-2DAC256AAA4C}">
      <dgm:prSet/>
      <dgm:spPr/>
      <dgm:t>
        <a:bodyPr/>
        <a:lstStyle/>
        <a:p>
          <a:endParaRPr lang="en-US"/>
        </a:p>
      </dgm:t>
    </dgm:pt>
    <dgm:pt modelId="{F45691A1-0141-4747-9F53-3191C5C49BE5}" type="pres">
      <dgm:prSet presAssocID="{3DD3EB59-0D1B-48B6-A580-1AA03F92D73B}" presName="layout" presStyleCnt="0">
        <dgm:presLayoutVars>
          <dgm:chMax/>
          <dgm:chPref/>
          <dgm:dir/>
          <dgm:animOne val="branch"/>
          <dgm:animLvl val="lvl"/>
          <dgm:resizeHandles/>
        </dgm:presLayoutVars>
      </dgm:prSet>
      <dgm:spPr/>
    </dgm:pt>
    <dgm:pt modelId="{BD429232-445A-4280-99A1-1EA73F53C73F}" type="pres">
      <dgm:prSet presAssocID="{F38B1515-1BC5-4FDE-966B-B56680472786}" presName="root" presStyleCnt="0">
        <dgm:presLayoutVars>
          <dgm:chMax/>
          <dgm:chPref val="4"/>
        </dgm:presLayoutVars>
      </dgm:prSet>
      <dgm:spPr/>
    </dgm:pt>
    <dgm:pt modelId="{863BE591-52F5-4411-B9FE-6718650D9A80}" type="pres">
      <dgm:prSet presAssocID="{F38B1515-1BC5-4FDE-966B-B56680472786}" presName="rootComposite" presStyleCnt="0">
        <dgm:presLayoutVars/>
      </dgm:prSet>
      <dgm:spPr/>
    </dgm:pt>
    <dgm:pt modelId="{D7FA0C6D-6992-49E5-820E-24972A468363}" type="pres">
      <dgm:prSet presAssocID="{F38B1515-1BC5-4FDE-966B-B56680472786}" presName="rootText" presStyleLbl="node0" presStyleIdx="0" presStyleCnt="1" custLinFactNeighborX="-12505">
        <dgm:presLayoutVars>
          <dgm:chMax/>
          <dgm:chPref val="4"/>
        </dgm:presLayoutVars>
      </dgm:prSet>
      <dgm:spPr/>
    </dgm:pt>
    <dgm:pt modelId="{F1F2E7E4-5FAC-4939-8334-17EAA2271AD7}" type="pres">
      <dgm:prSet presAssocID="{F38B1515-1BC5-4FDE-966B-B56680472786}" presName="childShape" presStyleCnt="0">
        <dgm:presLayoutVars>
          <dgm:chMax val="0"/>
          <dgm:chPref val="0"/>
        </dgm:presLayoutVars>
      </dgm:prSet>
      <dgm:spPr/>
    </dgm:pt>
    <dgm:pt modelId="{0D67EE63-9D60-48BE-842F-C21BC01BE78F}" type="pres">
      <dgm:prSet presAssocID="{BEC00D1D-84E5-4697-9E4F-727658A7E5E2}" presName="childComposite" presStyleCnt="0">
        <dgm:presLayoutVars>
          <dgm:chMax val="0"/>
          <dgm:chPref val="0"/>
        </dgm:presLayoutVars>
      </dgm:prSet>
      <dgm:spPr/>
    </dgm:pt>
    <dgm:pt modelId="{BBB4742E-2A9A-461A-B422-EA46EB9EA5B5}" type="pres">
      <dgm:prSet presAssocID="{BEC00D1D-84E5-4697-9E4F-727658A7E5E2}" presName="Image" presStyleLbl="node1" presStyleIdx="0" presStyleCnt="2" custScaleY="7463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t="-17000" b="-17000"/>
          </a:stretch>
        </a:blipFill>
      </dgm:spPr>
      <dgm:extLst>
        <a:ext uri="{E40237B7-FDA0-4F09-8148-C483321AD2D9}">
          <dgm14:cNvPr xmlns:dgm14="http://schemas.microsoft.com/office/drawing/2010/diagram" id="0" name="" descr="Badge 1 outline"/>
        </a:ext>
      </dgm:extLst>
    </dgm:pt>
    <dgm:pt modelId="{DB315BF5-8841-4606-A8B0-1FF410123516}" type="pres">
      <dgm:prSet presAssocID="{BEC00D1D-84E5-4697-9E4F-727658A7E5E2}" presName="childText" presStyleLbl="lnNode1" presStyleIdx="0" presStyleCnt="2" custScaleY="77037">
        <dgm:presLayoutVars>
          <dgm:chMax val="0"/>
          <dgm:chPref val="0"/>
          <dgm:bulletEnabled val="1"/>
        </dgm:presLayoutVars>
      </dgm:prSet>
      <dgm:spPr/>
    </dgm:pt>
    <dgm:pt modelId="{3043906A-B650-4E89-8E1B-C2CFD18BF63C}" type="pres">
      <dgm:prSet presAssocID="{406CFD2B-2525-4A99-9103-8BC8E402DAC5}" presName="childComposite" presStyleCnt="0">
        <dgm:presLayoutVars>
          <dgm:chMax val="0"/>
          <dgm:chPref val="0"/>
        </dgm:presLayoutVars>
      </dgm:prSet>
      <dgm:spPr/>
    </dgm:pt>
    <dgm:pt modelId="{15789687-94F2-4FAA-AA0B-1E68168652F9}" type="pres">
      <dgm:prSet presAssocID="{406CFD2B-2525-4A99-9103-8BC8E402DAC5}" presName="Image" presStyleLbl="node1" presStyleIdx="1" presStyleCnt="2" custScaleY="7019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t="-21000" b="-21000"/>
          </a:stretch>
        </a:blipFill>
      </dgm:spPr>
      <dgm:extLst>
        <a:ext uri="{E40237B7-FDA0-4F09-8148-C483321AD2D9}">
          <dgm14:cNvPr xmlns:dgm14="http://schemas.microsoft.com/office/drawing/2010/diagram" id="0" name="" descr="Badge outline"/>
        </a:ext>
      </dgm:extLst>
    </dgm:pt>
    <dgm:pt modelId="{50716B32-B1C5-4F77-892C-E1CFD84AA854}" type="pres">
      <dgm:prSet presAssocID="{406CFD2B-2525-4A99-9103-8BC8E402DAC5}" presName="childText" presStyleLbl="lnNode1" presStyleIdx="1" presStyleCnt="2" custScaleY="72728">
        <dgm:presLayoutVars>
          <dgm:chMax val="0"/>
          <dgm:chPref val="0"/>
          <dgm:bulletEnabled val="1"/>
        </dgm:presLayoutVars>
      </dgm:prSet>
      <dgm:spPr/>
    </dgm:pt>
  </dgm:ptLst>
  <dgm:cxnLst>
    <dgm:cxn modelId="{09D87608-ABF5-4B77-96B8-5B4FC0000919}" srcId="{3DD3EB59-0D1B-48B6-A580-1AA03F92D73B}" destId="{F38B1515-1BC5-4FDE-966B-B56680472786}" srcOrd="0" destOrd="0" parTransId="{5156301C-A4DD-423C-9D40-FDD6BD60823D}" sibTransId="{41867EE1-6E55-418A-9883-9FFBC970A8F0}"/>
    <dgm:cxn modelId="{F7332E41-498A-4942-81E7-CC1102B7E7BE}" type="presOf" srcId="{BEC00D1D-84E5-4697-9E4F-727658A7E5E2}" destId="{DB315BF5-8841-4606-A8B0-1FF410123516}" srcOrd="0" destOrd="0" presId="urn:microsoft.com/office/officeart/2008/layout/PictureAccentList"/>
    <dgm:cxn modelId="{8D853348-9EC7-4C68-A73E-5A28C6287FAB}" type="presOf" srcId="{F38B1515-1BC5-4FDE-966B-B56680472786}" destId="{D7FA0C6D-6992-49E5-820E-24972A468363}" srcOrd="0" destOrd="0" presId="urn:microsoft.com/office/officeart/2008/layout/PictureAccentList"/>
    <dgm:cxn modelId="{A0D81356-E6BE-4E20-B7CE-672A811D1646}" type="presOf" srcId="{406CFD2B-2525-4A99-9103-8BC8E402DAC5}" destId="{50716B32-B1C5-4F77-892C-E1CFD84AA854}" srcOrd="0" destOrd="0" presId="urn:microsoft.com/office/officeart/2008/layout/PictureAccentList"/>
    <dgm:cxn modelId="{A0499DC4-5788-496E-9E5E-5453D6B30F9A}" srcId="{F38B1515-1BC5-4FDE-966B-B56680472786}" destId="{BEC00D1D-84E5-4697-9E4F-727658A7E5E2}" srcOrd="0" destOrd="0" parTransId="{94D3465F-8CDF-42ED-927B-619D39C0C625}" sibTransId="{FB34C498-D07F-4453-A9C6-F424E01CCA4A}"/>
    <dgm:cxn modelId="{BE5D5FCF-9179-43D1-A1F3-A1DA004050FA}" type="presOf" srcId="{3DD3EB59-0D1B-48B6-A580-1AA03F92D73B}" destId="{F45691A1-0141-4747-9F53-3191C5C49BE5}" srcOrd="0" destOrd="0" presId="urn:microsoft.com/office/officeart/2008/layout/PictureAccentList"/>
    <dgm:cxn modelId="{1BE0A3ED-1F3C-4A3E-B16A-2DAC256AAA4C}" srcId="{F38B1515-1BC5-4FDE-966B-B56680472786}" destId="{406CFD2B-2525-4A99-9103-8BC8E402DAC5}" srcOrd="1" destOrd="0" parTransId="{FC7C8CB5-9CB3-4198-9284-31036D603F72}" sibTransId="{BADB9F9B-BDA1-4F3D-9683-8AEB1B913E58}"/>
    <dgm:cxn modelId="{E4049B11-8002-4820-A4DC-DBF65B2CCED7}" type="presParOf" srcId="{F45691A1-0141-4747-9F53-3191C5C49BE5}" destId="{BD429232-445A-4280-99A1-1EA73F53C73F}" srcOrd="0" destOrd="0" presId="urn:microsoft.com/office/officeart/2008/layout/PictureAccentList"/>
    <dgm:cxn modelId="{E5FBA95A-833E-415D-9EC1-86F3831B58C8}" type="presParOf" srcId="{BD429232-445A-4280-99A1-1EA73F53C73F}" destId="{863BE591-52F5-4411-B9FE-6718650D9A80}" srcOrd="0" destOrd="0" presId="urn:microsoft.com/office/officeart/2008/layout/PictureAccentList"/>
    <dgm:cxn modelId="{ACE3C000-EC73-4CFB-B177-390E9F4E598D}" type="presParOf" srcId="{863BE591-52F5-4411-B9FE-6718650D9A80}" destId="{D7FA0C6D-6992-49E5-820E-24972A468363}" srcOrd="0" destOrd="0" presId="urn:microsoft.com/office/officeart/2008/layout/PictureAccentList"/>
    <dgm:cxn modelId="{22BA3A07-EF39-4D78-8431-3056F26C8C28}" type="presParOf" srcId="{BD429232-445A-4280-99A1-1EA73F53C73F}" destId="{F1F2E7E4-5FAC-4939-8334-17EAA2271AD7}" srcOrd="1" destOrd="0" presId="urn:microsoft.com/office/officeart/2008/layout/PictureAccentList"/>
    <dgm:cxn modelId="{C1E7C673-244C-4F27-86DB-040C91B80F99}" type="presParOf" srcId="{F1F2E7E4-5FAC-4939-8334-17EAA2271AD7}" destId="{0D67EE63-9D60-48BE-842F-C21BC01BE78F}" srcOrd="0" destOrd="0" presId="urn:microsoft.com/office/officeart/2008/layout/PictureAccentList"/>
    <dgm:cxn modelId="{8ED3AD5C-3011-4B0A-827E-4BB2A41C7AFC}" type="presParOf" srcId="{0D67EE63-9D60-48BE-842F-C21BC01BE78F}" destId="{BBB4742E-2A9A-461A-B422-EA46EB9EA5B5}" srcOrd="0" destOrd="0" presId="urn:microsoft.com/office/officeart/2008/layout/PictureAccentList"/>
    <dgm:cxn modelId="{BB4A5D82-D84C-4D8E-9B95-1F488C179D75}" type="presParOf" srcId="{0D67EE63-9D60-48BE-842F-C21BC01BE78F}" destId="{DB315BF5-8841-4606-A8B0-1FF410123516}" srcOrd="1" destOrd="0" presId="urn:microsoft.com/office/officeart/2008/layout/PictureAccentList"/>
    <dgm:cxn modelId="{58C3F225-05B4-40D4-9DD2-B80DDABC8169}" type="presParOf" srcId="{F1F2E7E4-5FAC-4939-8334-17EAA2271AD7}" destId="{3043906A-B650-4E89-8E1B-C2CFD18BF63C}" srcOrd="1" destOrd="0" presId="urn:microsoft.com/office/officeart/2008/layout/PictureAccentList"/>
    <dgm:cxn modelId="{723C24D8-9602-44E1-97BA-8EC74A4571D0}" type="presParOf" srcId="{3043906A-B650-4E89-8E1B-C2CFD18BF63C}" destId="{15789687-94F2-4FAA-AA0B-1E68168652F9}" srcOrd="0" destOrd="0" presId="urn:microsoft.com/office/officeart/2008/layout/PictureAccentList"/>
    <dgm:cxn modelId="{CF91ADCC-883F-4264-BF9F-1C98E3C158BE}" type="presParOf" srcId="{3043906A-B650-4E89-8E1B-C2CFD18BF63C}" destId="{50716B32-B1C5-4F77-892C-E1CFD84AA854}" srcOrd="1"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FA0C6D-6992-49E5-820E-24972A468363}">
      <dsp:nvSpPr>
        <dsp:cNvPr id="0" name=""/>
        <dsp:cNvSpPr/>
      </dsp:nvSpPr>
      <dsp:spPr>
        <a:xfrm>
          <a:off x="0" y="633133"/>
          <a:ext cx="8128000" cy="1053159"/>
        </a:xfrm>
        <a:prstGeom prst="roundRect">
          <a:avLst>
            <a:gd name="adj" fmla="val 10000"/>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marL="0" lvl="0" indent="0" algn="l" defTabSz="933450">
            <a:lnSpc>
              <a:spcPct val="90000"/>
            </a:lnSpc>
            <a:spcBef>
              <a:spcPct val="0"/>
            </a:spcBef>
            <a:spcAft>
              <a:spcPct val="35000"/>
            </a:spcAft>
            <a:buNone/>
          </a:pPr>
          <a:r>
            <a:rPr lang="en-GB" sz="2100" kern="1200" dirty="0">
              <a:effectLst/>
              <a:latin typeface="Times New Roman" panose="02020603050405020304" pitchFamily="18" charset="0"/>
              <a:ea typeface="Times New Roman" panose="02020603050405020304" pitchFamily="18" charset="0"/>
              <a:cs typeface="Times New Roman" panose="02020603050405020304" pitchFamily="18" charset="0"/>
            </a:rPr>
            <a:t>The evaluation of this research will consist of two major parts. The first part will be conducted through all stages of the research; the second will take place in the last three months of each year of the research. </a:t>
          </a:r>
          <a:endParaRPr lang="en-US" sz="2100" kern="1200" dirty="0"/>
        </a:p>
      </dsp:txBody>
      <dsp:txXfrm>
        <a:off x="30846" y="663979"/>
        <a:ext cx="8066308" cy="991467"/>
      </dsp:txXfrm>
    </dsp:sp>
    <dsp:sp modelId="{BBB4742E-2A9A-461A-B422-EA46EB9EA5B5}">
      <dsp:nvSpPr>
        <dsp:cNvPr id="0" name=""/>
        <dsp:cNvSpPr/>
      </dsp:nvSpPr>
      <dsp:spPr>
        <a:xfrm>
          <a:off x="0" y="1888514"/>
          <a:ext cx="1053159" cy="786014"/>
        </a:xfrm>
        <a:prstGeom prst="roundRect">
          <a:avLst>
            <a:gd name="adj" fmla="val 16670"/>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t="-17000" b="-17000"/>
          </a:stretch>
        </a:blip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315BF5-8841-4606-A8B0-1FF410123516}">
      <dsp:nvSpPr>
        <dsp:cNvPr id="0" name=""/>
        <dsp:cNvSpPr/>
      </dsp:nvSpPr>
      <dsp:spPr>
        <a:xfrm>
          <a:off x="1116348" y="1875860"/>
          <a:ext cx="7011651" cy="811322"/>
        </a:xfrm>
        <a:prstGeom prst="roundRect">
          <a:avLst>
            <a:gd name="adj" fmla="val 16670"/>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Font typeface="+mj-lt"/>
            <a:buNone/>
          </a:pPr>
          <a:r>
            <a:rPr lang="en-GB" sz="2000" kern="1200" dirty="0">
              <a:effectLst/>
              <a:latin typeface="Times New Roman" panose="02020603050405020304" pitchFamily="18" charset="0"/>
              <a:ea typeface="Times New Roman" panose="02020603050405020304" pitchFamily="18" charset="0"/>
              <a:cs typeface="Times New Roman" panose="02020603050405020304" pitchFamily="18" charset="0"/>
            </a:rPr>
            <a:t>Continuous Evaluation*. </a:t>
          </a:r>
        </a:p>
      </dsp:txBody>
      <dsp:txXfrm>
        <a:off x="1155961" y="1915473"/>
        <a:ext cx="6932425" cy="732096"/>
      </dsp:txXfrm>
    </dsp:sp>
    <dsp:sp modelId="{15789687-94F2-4FAA-AA0B-1E68168652F9}">
      <dsp:nvSpPr>
        <dsp:cNvPr id="0" name=""/>
        <dsp:cNvSpPr/>
      </dsp:nvSpPr>
      <dsp:spPr>
        <a:xfrm>
          <a:off x="0" y="2826911"/>
          <a:ext cx="1053159" cy="739244"/>
        </a:xfrm>
        <a:prstGeom prst="roundRect">
          <a:avLst>
            <a:gd name="adj" fmla="val 16670"/>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t="-21000" b="-21000"/>
          </a:stretch>
        </a:blip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716B32-B1C5-4F77-892C-E1CFD84AA854}">
      <dsp:nvSpPr>
        <dsp:cNvPr id="0" name=""/>
        <dsp:cNvSpPr/>
      </dsp:nvSpPr>
      <dsp:spPr>
        <a:xfrm>
          <a:off x="1116348" y="2813562"/>
          <a:ext cx="7011651" cy="765941"/>
        </a:xfrm>
        <a:prstGeom prst="roundRect">
          <a:avLst>
            <a:gd name="adj" fmla="val 16670"/>
          </a:avLst>
        </a:prstGeom>
        <a:solidFill>
          <a:schemeClr val="accent5">
            <a:hueOff val="-150635"/>
            <a:satOff val="-28901"/>
            <a:lumOff val="4118"/>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Font typeface="+mj-lt"/>
            <a:buNone/>
          </a:pPr>
          <a:r>
            <a:rPr lang="en-GB" sz="2000" kern="1200" dirty="0">
              <a:effectLst/>
              <a:latin typeface="Times New Roman" panose="02020603050405020304" pitchFamily="18" charset="0"/>
              <a:ea typeface="Times New Roman" panose="02020603050405020304" pitchFamily="18" charset="0"/>
              <a:cs typeface="Times New Roman" panose="02020603050405020304" pitchFamily="18" charset="0"/>
            </a:rPr>
            <a:t>Grounded Theory Approach (Glaser and Strauss, 1967) and (Strauss, Anselm and Corbin 1997)*. </a:t>
          </a:r>
          <a:endParaRPr lang="en-US" sz="2000" kern="1200" dirty="0"/>
        </a:p>
      </dsp:txBody>
      <dsp:txXfrm>
        <a:off x="1153745" y="2850959"/>
        <a:ext cx="6936857" cy="691147"/>
      </dsp:txXfrm>
    </dsp:sp>
  </dsp:spTree>
</dsp:drawing>
</file>

<file path=ppt/diagrams/layout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12/16/2021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809785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smtClean="0"/>
              <a:pPr/>
              <a:t>12/16/2021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340381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smtClean="0"/>
              <a:pPr/>
              <a:t>12/16/2021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780181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12/16/2021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090823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2">
                    <a:lumMod val="7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12/16/2021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129295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smtClean="0"/>
              <a:pPr/>
              <a:t>12/16/2021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5625630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smtClean="0"/>
              <a:pPr/>
              <a:t>12/16/2021</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9380146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smtClean="0"/>
              <a:pPr/>
              <a:t>12/16/2021</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9988454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smtClean="0"/>
              <a:pPr/>
              <a:t>12/16/2021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204824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smtClean="0"/>
              <a:pPr/>
              <a:t>12/16/2021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982585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smtClean="0"/>
              <a:pPr/>
              <a:t>12/16/2021</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826749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smtClean="0"/>
              <a:pPr/>
              <a:t>12/16/2021</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530740395"/>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75000"/>
              <a:lumOff val="2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75000"/>
              <a:lumOff val="2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75000"/>
              <a:lumOff val="2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unhcr.org/dach/wp-content/uploads/sites/27/2021/03/Bi-annual-fact-sheet-2021_Germany_1103_final-External.pdf" TargetMode="External"/><Relationship Id="rId2" Type="http://schemas.openxmlformats.org/officeDocument/2006/relationships/hyperlink" Target="https://eurosocial.eu/wp-content/uploads/2021/05/370_PLAN-DE-ACCION_COHESION-SOCIAL-Y-GENERO_ENG.pdf%20on%2010%20October%202021"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7.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7">
            <a:extLst>
              <a:ext uri="{FF2B5EF4-FFF2-40B4-BE49-F238E27FC236}">
                <a16:creationId xmlns:a16="http://schemas.microsoft.com/office/drawing/2014/main" id="{57F231E5-F402-49E1-82B4-C762909ED2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9">
            <a:extLst>
              <a:ext uri="{FF2B5EF4-FFF2-40B4-BE49-F238E27FC236}">
                <a16:creationId xmlns:a16="http://schemas.microsoft.com/office/drawing/2014/main" id="{6F0BA12B-74D1-4DB1-9A3F-C9BA27B815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762000"/>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Freeform: Shape 11">
            <a:extLst>
              <a:ext uri="{FF2B5EF4-FFF2-40B4-BE49-F238E27FC236}">
                <a16:creationId xmlns:a16="http://schemas.microsoft.com/office/drawing/2014/main" id="{515FCC40-AA93-4D3B-90D0-69BC824EAD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1190517" y="1056875"/>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4F471A51-6AA2-4AB3-A89E-2ECD2682FFDB}"/>
              </a:ext>
            </a:extLst>
          </p:cNvPr>
          <p:cNvSpPr>
            <a:spLocks noGrp="1"/>
          </p:cNvSpPr>
          <p:nvPr>
            <p:ph type="ctrTitle"/>
          </p:nvPr>
        </p:nvSpPr>
        <p:spPr>
          <a:xfrm>
            <a:off x="4084398" y="1298448"/>
            <a:ext cx="7315200" cy="2314924"/>
          </a:xfrm>
        </p:spPr>
        <p:txBody>
          <a:bodyPr>
            <a:normAutofit/>
          </a:bodyPr>
          <a:lstStyle/>
          <a:p>
            <a:pPr marL="0" marR="0">
              <a:spcBef>
                <a:spcPts val="0"/>
              </a:spcBef>
              <a:spcAft>
                <a:spcPts val="0"/>
              </a:spcAft>
            </a:pPr>
            <a:r>
              <a:rPr lang="en-US" sz="3200" b="1" dirty="0">
                <a:solidFill>
                  <a:schemeClr val="tx2"/>
                </a:solidFill>
                <a:effectLst/>
                <a:latin typeface="Times New Roman" panose="02020603050405020304" pitchFamily="18" charset="0"/>
                <a:ea typeface="Times New Roman" panose="02020603050405020304" pitchFamily="18" charset="0"/>
              </a:rPr>
              <a:t>Supporting the Inclusion of Older </a:t>
            </a:r>
            <a:r>
              <a:rPr lang="en-US" sz="3200" b="1" dirty="0">
                <a:solidFill>
                  <a:schemeClr val="tx2"/>
                </a:solidFill>
                <a:latin typeface="Times New Roman" panose="02020603050405020304" pitchFamily="18" charset="0"/>
                <a:ea typeface="Times New Roman" panose="02020603050405020304" pitchFamily="18" charset="0"/>
              </a:rPr>
              <a:t>F</a:t>
            </a:r>
            <a:r>
              <a:rPr lang="en-US" sz="3200" b="1" dirty="0">
                <a:solidFill>
                  <a:schemeClr val="tx2"/>
                </a:solidFill>
                <a:effectLst/>
                <a:latin typeface="Times New Roman" panose="02020603050405020304" pitchFamily="18" charset="0"/>
                <a:ea typeface="Times New Roman" panose="02020603050405020304" pitchFamily="18" charset="0"/>
              </a:rPr>
              <a:t>emale and Male Syrian Refugees in Germany</a:t>
            </a:r>
            <a:endParaRPr lang="en-US" sz="3200" dirty="0">
              <a:solidFill>
                <a:schemeClr val="tx2"/>
              </a:solidFill>
              <a:effectLst/>
              <a:latin typeface="Times New Roman" panose="02020603050405020304" pitchFamily="18" charset="0"/>
              <a:ea typeface="Times New Roman" panose="02020603050405020304" pitchFamily="18" charset="0"/>
            </a:endParaRPr>
          </a:p>
        </p:txBody>
      </p:sp>
      <p:sp>
        <p:nvSpPr>
          <p:cNvPr id="3" name="Subtitle 2">
            <a:extLst>
              <a:ext uri="{FF2B5EF4-FFF2-40B4-BE49-F238E27FC236}">
                <a16:creationId xmlns:a16="http://schemas.microsoft.com/office/drawing/2014/main" id="{0A528681-94EC-4EDC-A597-C27FA9D07347}"/>
              </a:ext>
            </a:extLst>
          </p:cNvPr>
          <p:cNvSpPr>
            <a:spLocks noGrp="1"/>
          </p:cNvSpPr>
          <p:nvPr>
            <p:ph type="subTitle" idx="1"/>
          </p:nvPr>
        </p:nvSpPr>
        <p:spPr>
          <a:xfrm>
            <a:off x="4084397" y="4670246"/>
            <a:ext cx="6714232" cy="914400"/>
          </a:xfrm>
        </p:spPr>
        <p:txBody>
          <a:bodyPr>
            <a:normAutofit/>
          </a:bodyPr>
          <a:lstStyle/>
          <a:p>
            <a:r>
              <a:rPr lang="en-US" sz="2400" dirty="0">
                <a:solidFill>
                  <a:srgbClr val="A9A57C"/>
                </a:solidFill>
                <a:latin typeface="Times New Roman" panose="02020603050405020304" pitchFamily="18" charset="0"/>
                <a:cs typeface="Times New Roman" panose="02020603050405020304" pitchFamily="18" charset="0"/>
              </a:rPr>
              <a:t>Student Name: Majd Abu Zaghlan</a:t>
            </a:r>
          </a:p>
          <a:p>
            <a:r>
              <a:rPr lang="en-US" sz="2400" dirty="0">
                <a:solidFill>
                  <a:srgbClr val="A9A57C"/>
                </a:solidFill>
                <a:latin typeface="Times New Roman" panose="02020603050405020304" pitchFamily="18" charset="0"/>
                <a:cs typeface="Times New Roman" panose="02020603050405020304" pitchFamily="18" charset="0"/>
              </a:rPr>
              <a:t>Supervisor Name: Prof. Dr. Carola </a:t>
            </a:r>
            <a:r>
              <a:rPr lang="en-US" sz="2400" dirty="0" err="1">
                <a:solidFill>
                  <a:srgbClr val="A9A57C"/>
                </a:solidFill>
                <a:latin typeface="Times New Roman" panose="02020603050405020304" pitchFamily="18" charset="0"/>
                <a:cs typeface="Times New Roman" panose="02020603050405020304" pitchFamily="18" charset="0"/>
              </a:rPr>
              <a:t>Bauschke</a:t>
            </a:r>
            <a:r>
              <a:rPr lang="en-US" sz="2400" dirty="0">
                <a:solidFill>
                  <a:srgbClr val="A9A57C"/>
                </a:solidFill>
                <a:latin typeface="Times New Roman" panose="02020603050405020304" pitchFamily="18" charset="0"/>
                <a:cs typeface="Times New Roman" panose="02020603050405020304" pitchFamily="18" charset="0"/>
              </a:rPr>
              <a:t>-Urban</a:t>
            </a:r>
          </a:p>
        </p:txBody>
      </p:sp>
    </p:spTree>
    <p:extLst>
      <p:ext uri="{BB962C8B-B14F-4D97-AF65-F5344CB8AC3E}">
        <p14:creationId xmlns:p14="http://schemas.microsoft.com/office/powerpoint/2010/main" val="2926729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62D64-E0AE-479C-8151-0D5C42630CF5}"/>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References</a:t>
            </a:r>
          </a:p>
        </p:txBody>
      </p:sp>
      <p:sp>
        <p:nvSpPr>
          <p:cNvPr id="5" name="Content Placeholder 4">
            <a:extLst>
              <a:ext uri="{FF2B5EF4-FFF2-40B4-BE49-F238E27FC236}">
                <a16:creationId xmlns:a16="http://schemas.microsoft.com/office/drawing/2014/main" id="{4990C07A-03BF-477C-9E74-BF8AEFDAD039}"/>
              </a:ext>
            </a:extLst>
          </p:cNvPr>
          <p:cNvSpPr>
            <a:spLocks noGrp="1"/>
          </p:cNvSpPr>
          <p:nvPr>
            <p:ph idx="1"/>
          </p:nvPr>
        </p:nvSpPr>
        <p:spPr>
          <a:xfrm>
            <a:off x="3869268" y="652074"/>
            <a:ext cx="7315200" cy="5993892"/>
          </a:xfrm>
        </p:spPr>
        <p:txBody>
          <a:bodyPr>
            <a:noAutofit/>
          </a:bodyPr>
          <a:lstStyle/>
          <a:p>
            <a:pPr marL="0" indent="0">
              <a:buNone/>
            </a:pPr>
            <a:r>
              <a:rPr lang="en-US" sz="1300" dirty="0">
                <a:latin typeface="Times New Roman" panose="02020603050405020304" pitchFamily="18" charset="0"/>
                <a:cs typeface="Times New Roman" panose="02020603050405020304" pitchFamily="18" charset="0"/>
              </a:rPr>
              <a:t>Bauman, Z. (2000). Liquid Modernity. Cambridge, UK: Polity Press; Malden, MA: Blackwell, 2000.</a:t>
            </a:r>
          </a:p>
          <a:p>
            <a:pPr marL="0" indent="0">
              <a:buNone/>
            </a:pPr>
            <a:r>
              <a:rPr lang="en-US" sz="1300" dirty="0" err="1">
                <a:latin typeface="Times New Roman" panose="02020603050405020304" pitchFamily="18" charset="0"/>
                <a:cs typeface="Times New Roman" panose="02020603050405020304" pitchFamily="18" charset="0"/>
              </a:rPr>
              <a:t>Bolzman</a:t>
            </a:r>
            <a:r>
              <a:rPr lang="en-US" sz="1300" dirty="0">
                <a:latin typeface="Times New Roman" panose="02020603050405020304" pitchFamily="18" charset="0"/>
                <a:cs typeface="Times New Roman" panose="02020603050405020304" pitchFamily="18" charset="0"/>
              </a:rPr>
              <a:t>, C. (1994). Stages and modes of incorporation of exiles in Switzerland: The example of Chilean refugees. Innovation: The European Journal of Social Science Research, 7(3), 321-333.</a:t>
            </a:r>
          </a:p>
          <a:p>
            <a:pPr marL="0" indent="0">
              <a:buNone/>
            </a:pPr>
            <a:r>
              <a:rPr lang="en-US" sz="1300" dirty="0">
                <a:latin typeface="Times New Roman" panose="02020603050405020304" pitchFamily="18" charset="0"/>
                <a:cs typeface="Times New Roman" panose="02020603050405020304" pitchFamily="18" charset="0"/>
              </a:rPr>
              <a:t>Casado-Diaz, M. A., Kaiser, C., and Warnes, A. W. (2004) ‘Northern European Retired Residents in Nine Southern European Areas: Characteristics, Motivations and Adjustment’. Ageing &amp; Society 24: 353–81.</a:t>
            </a:r>
          </a:p>
          <a:p>
            <a:pPr marL="0" indent="0">
              <a:buNone/>
            </a:pPr>
            <a:r>
              <a:rPr lang="en-US" sz="1300" dirty="0">
                <a:latin typeface="Times New Roman" panose="02020603050405020304" pitchFamily="18" charset="0"/>
                <a:cs typeface="Times New Roman" panose="02020603050405020304" pitchFamily="18" charset="0"/>
              </a:rPr>
              <a:t>Glaser, Barney G. and Anselm Strauss. (1967). The Discovery of Grounded Theory: Strategies for Qualitative Research. IL: Aldine Publishing Co. Chicago.</a:t>
            </a:r>
          </a:p>
          <a:p>
            <a:pPr marL="0" indent="0">
              <a:buNone/>
            </a:pPr>
            <a:r>
              <a:rPr lang="en-US" sz="1300" dirty="0">
                <a:latin typeface="Times New Roman" panose="02020603050405020304" pitchFamily="18" charset="0"/>
                <a:cs typeface="Times New Roman" panose="02020603050405020304" pitchFamily="18" charset="0"/>
              </a:rPr>
              <a:t>Geertz, C. (1973). The Interpretation of Cultures. Basic Books, New York.</a:t>
            </a:r>
          </a:p>
          <a:p>
            <a:pPr marL="0" indent="0">
              <a:buNone/>
            </a:pPr>
            <a:r>
              <a:rPr lang="en-US" sz="1300" dirty="0">
                <a:latin typeface="Times New Roman" panose="02020603050405020304" pitchFamily="18" charset="0"/>
                <a:cs typeface="Times New Roman" panose="02020603050405020304" pitchFamily="18" charset="0"/>
              </a:rPr>
              <a:t>Kira, I.A., Amer, M.M., Wrobel, N.H. (2013) ‘Arab Refugees: Trauma, Resilience and Recovery’, in Nassar-McMillian, S.C., </a:t>
            </a:r>
            <a:r>
              <a:rPr lang="en-US" sz="1300" dirty="0" err="1">
                <a:latin typeface="Times New Roman" panose="02020603050405020304" pitchFamily="18" charset="0"/>
                <a:cs typeface="Times New Roman" panose="02020603050405020304" pitchFamily="18" charset="0"/>
              </a:rPr>
              <a:t>Ajrouch</a:t>
            </a:r>
            <a:r>
              <a:rPr lang="en-US" sz="1300" dirty="0">
                <a:latin typeface="Times New Roman" panose="02020603050405020304" pitchFamily="18" charset="0"/>
                <a:cs typeface="Times New Roman" panose="02020603050405020304" pitchFamily="18" charset="0"/>
              </a:rPr>
              <a:t>, K.J., Hakim-Larson, J. (eds) </a:t>
            </a:r>
            <a:r>
              <a:rPr lang="en-US" sz="1300" dirty="0" err="1">
                <a:latin typeface="Times New Roman" panose="02020603050405020304" pitchFamily="18" charset="0"/>
                <a:cs typeface="Times New Roman" panose="02020603050405020304" pitchFamily="18" charset="0"/>
              </a:rPr>
              <a:t>Biopscyhosocial</a:t>
            </a:r>
            <a:r>
              <a:rPr lang="en-US" sz="1300" dirty="0">
                <a:latin typeface="Times New Roman" panose="02020603050405020304" pitchFamily="18" charset="0"/>
                <a:cs typeface="Times New Roman" panose="02020603050405020304" pitchFamily="18" charset="0"/>
              </a:rPr>
              <a:t> Perspective on Arab Americans, pp. 175–97. New York: Springer International Publishing.</a:t>
            </a:r>
          </a:p>
          <a:p>
            <a:pPr marL="0" indent="0">
              <a:buNone/>
            </a:pPr>
            <a:r>
              <a:rPr lang="en-US" sz="1300" dirty="0" err="1">
                <a:latin typeface="Times New Roman" panose="02020603050405020304" pitchFamily="18" charset="0"/>
                <a:cs typeface="Times New Roman" panose="02020603050405020304" pitchFamily="18" charset="0"/>
              </a:rPr>
              <a:t>Shoeb</a:t>
            </a:r>
            <a:r>
              <a:rPr lang="en-US" sz="1300" dirty="0">
                <a:latin typeface="Times New Roman" panose="02020603050405020304" pitchFamily="18" charset="0"/>
                <a:cs typeface="Times New Roman" panose="02020603050405020304" pitchFamily="18" charset="0"/>
              </a:rPr>
              <a:t>, M., Weinstein, H. M., &amp; Halpern, J. (2007). Living in religious time and space: Iraqi refugees in Dearborn, Michigan. Journal of Refugee Studies, 20(3), 441-460.</a:t>
            </a:r>
          </a:p>
          <a:p>
            <a:pPr marL="0" indent="0">
              <a:buNone/>
            </a:pPr>
            <a:r>
              <a:rPr lang="en-US" sz="1300" dirty="0">
                <a:latin typeface="Times New Roman" panose="02020603050405020304" pitchFamily="18" charset="0"/>
                <a:cs typeface="Times New Roman" panose="02020603050405020304" pitchFamily="18" charset="0"/>
              </a:rPr>
              <a:t>Social cohesion with a gender perspective, key to reducing inequalities Gender mainstreaming process in the </a:t>
            </a:r>
            <a:r>
              <a:rPr lang="en-US" sz="1300" dirty="0" err="1">
                <a:latin typeface="Times New Roman" panose="02020603050405020304" pitchFamily="18" charset="0"/>
                <a:cs typeface="Times New Roman" panose="02020603050405020304" pitchFamily="18" charset="0"/>
              </a:rPr>
              <a:t>EUROsociAL</a:t>
            </a:r>
            <a:r>
              <a:rPr lang="en-US" sz="1300" dirty="0">
                <a:latin typeface="Times New Roman" panose="02020603050405020304" pitchFamily="18" charset="0"/>
                <a:cs typeface="Times New Roman" panose="02020603050405020304" pitchFamily="18" charset="0"/>
              </a:rPr>
              <a:t>+ </a:t>
            </a:r>
            <a:r>
              <a:rPr lang="en-US" sz="1300" dirty="0" err="1">
                <a:latin typeface="Times New Roman" panose="02020603050405020304" pitchFamily="18" charset="0"/>
                <a:cs typeface="Times New Roman" panose="02020603050405020304" pitchFamily="18" charset="0"/>
              </a:rPr>
              <a:t>Programme</a:t>
            </a:r>
            <a:r>
              <a:rPr lang="en-US" sz="1300" dirty="0">
                <a:latin typeface="Times New Roman" panose="02020603050405020304" pitchFamily="18" charset="0"/>
                <a:cs typeface="Times New Roman" panose="02020603050405020304" pitchFamily="18" charset="0"/>
              </a:rPr>
              <a:t>. Special report. Retrieved from: </a:t>
            </a:r>
            <a:r>
              <a:rPr lang="en-US" sz="1300" dirty="0">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https://eurosocial.eu/wp-content/uploads/2021/05/370_PLAN-DE-ACCION_COHESION-SOCIAL-Y-GENERO_ENG.pdf on 10 October 2021</a:t>
            </a:r>
            <a:r>
              <a:rPr lang="en-US" sz="1300" dirty="0">
                <a:latin typeface="Times New Roman" panose="02020603050405020304" pitchFamily="18" charset="0"/>
                <a:cs typeface="Times New Roman" panose="02020603050405020304" pitchFamily="18" charset="0"/>
              </a:rPr>
              <a:t>. </a:t>
            </a:r>
          </a:p>
          <a:p>
            <a:pPr marL="0" indent="0">
              <a:buNone/>
            </a:pPr>
            <a:r>
              <a:rPr lang="en-US" sz="1300" dirty="0">
                <a:latin typeface="Times New Roman" panose="02020603050405020304" pitchFamily="18" charset="0"/>
                <a:cs typeface="Times New Roman" panose="02020603050405020304" pitchFamily="18" charset="0"/>
              </a:rPr>
              <a:t>Strauss, Anselm and Corbin, Juliet. (eds.). (1997) Grounded Theory in Practice. Sage Publications, London.</a:t>
            </a:r>
          </a:p>
          <a:p>
            <a:pPr marL="0" indent="0">
              <a:buNone/>
            </a:pPr>
            <a:r>
              <a:rPr lang="en-US" sz="1300" dirty="0">
                <a:latin typeface="Times New Roman" panose="02020603050405020304" pitchFamily="18" charset="0"/>
                <a:cs typeface="Times New Roman" panose="02020603050405020304" pitchFamily="18" charset="0"/>
              </a:rPr>
              <a:t>United Nations High Commissioner for Refugees (2021). Germany fact sheet: 11 March 2021, </a:t>
            </a:r>
            <a:r>
              <a:rPr lang="en-US" sz="1300" dirty="0">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https://www.unhcr.org/dach/wp-content/uploads/sites/27/2021/03/Bi-annual-fact-sheet-2021_Germany_1103_final-External.pdf</a:t>
            </a:r>
            <a:r>
              <a:rPr lang="en-US" sz="1300" dirty="0">
                <a:latin typeface="Times New Roman" panose="02020603050405020304" pitchFamily="18" charset="0"/>
                <a:cs typeface="Times New Roman" panose="02020603050405020304" pitchFamily="18" charset="0"/>
              </a:rPr>
              <a:t> </a:t>
            </a:r>
          </a:p>
          <a:p>
            <a:pPr marL="0" indent="0">
              <a:buNone/>
            </a:pPr>
            <a:r>
              <a:rPr lang="en-US" sz="1300" dirty="0">
                <a:latin typeface="Times New Roman" panose="02020603050405020304" pitchFamily="18" charset="0"/>
                <a:cs typeface="Times New Roman" panose="02020603050405020304" pitchFamily="18" charset="0"/>
              </a:rPr>
              <a:t>White, B. (2004). Dissertation Skills for Business and Management Students, Cornwall, UK.</a:t>
            </a:r>
          </a:p>
          <a:p>
            <a:pPr marL="0" indent="0">
              <a:buNone/>
            </a:pPr>
            <a:r>
              <a:rPr lang="en-US" sz="1300" dirty="0">
                <a:latin typeface="Times New Roman" panose="02020603050405020304" pitchFamily="18" charset="0"/>
                <a:cs typeface="Times New Roman" panose="02020603050405020304" pitchFamily="18" charset="0"/>
              </a:rPr>
              <a:t>Wrobel, N. H., </a:t>
            </a:r>
            <a:r>
              <a:rPr lang="en-US" sz="1300" dirty="0" err="1">
                <a:latin typeface="Times New Roman" panose="02020603050405020304" pitchFamily="18" charset="0"/>
                <a:cs typeface="Times New Roman" panose="02020603050405020304" pitchFamily="18" charset="0"/>
              </a:rPr>
              <a:t>Farrag</a:t>
            </a:r>
            <a:r>
              <a:rPr lang="en-US" sz="1300" dirty="0">
                <a:latin typeface="Times New Roman" panose="02020603050405020304" pitchFamily="18" charset="0"/>
                <a:cs typeface="Times New Roman" panose="02020603050405020304" pitchFamily="18" charset="0"/>
              </a:rPr>
              <a:t>, M. F., &amp; </a:t>
            </a:r>
            <a:r>
              <a:rPr lang="en-US" sz="1300" dirty="0" err="1">
                <a:latin typeface="Times New Roman" panose="02020603050405020304" pitchFamily="18" charset="0"/>
                <a:cs typeface="Times New Roman" panose="02020603050405020304" pitchFamily="18" charset="0"/>
              </a:rPr>
              <a:t>Hymes</a:t>
            </a:r>
            <a:r>
              <a:rPr lang="en-US" sz="1300" dirty="0">
                <a:latin typeface="Times New Roman" panose="02020603050405020304" pitchFamily="18" charset="0"/>
                <a:cs typeface="Times New Roman" panose="02020603050405020304" pitchFamily="18" charset="0"/>
              </a:rPr>
              <a:t>, R. W. (2009). Acculturative stress and depression in an elderly Arabic sample. Journal of cross-cultural gerontology, 24(3), 273-290.</a:t>
            </a:r>
          </a:p>
        </p:txBody>
      </p:sp>
    </p:spTree>
    <p:extLst>
      <p:ext uri="{BB962C8B-B14F-4D97-AF65-F5344CB8AC3E}">
        <p14:creationId xmlns:p14="http://schemas.microsoft.com/office/powerpoint/2010/main" val="16611607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90022-3887-416A-BA23-2F5435A455BA}"/>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Introduction</a:t>
            </a:r>
          </a:p>
        </p:txBody>
      </p:sp>
      <p:sp>
        <p:nvSpPr>
          <p:cNvPr id="3" name="Content Placeholder 2">
            <a:extLst>
              <a:ext uri="{FF2B5EF4-FFF2-40B4-BE49-F238E27FC236}">
                <a16:creationId xmlns:a16="http://schemas.microsoft.com/office/drawing/2014/main" id="{8AEA88A6-1537-4282-908B-32A68ED21875}"/>
              </a:ext>
            </a:extLst>
          </p:cNvPr>
          <p:cNvSpPr>
            <a:spLocks noGrp="1"/>
          </p:cNvSpPr>
          <p:nvPr>
            <p:ph idx="1"/>
          </p:nvPr>
        </p:nvSpPr>
        <p:spPr/>
        <p:txBody>
          <a:bodyPr/>
          <a:lstStyle/>
          <a:p>
            <a:pPr marL="0" indent="0">
              <a:buNone/>
            </a:pPr>
            <a:r>
              <a:rPr lang="en-US" dirty="0">
                <a:latin typeface="Times New Roman" panose="02020603050405020304" pitchFamily="18" charset="0"/>
                <a:cs typeface="Times New Roman" panose="02020603050405020304" pitchFamily="18" charset="0"/>
              </a:rPr>
              <a:t>The presence of </a:t>
            </a:r>
            <a:r>
              <a:rPr lang="en-US" dirty="0">
                <a:solidFill>
                  <a:schemeClr val="accent6">
                    <a:lumMod val="75000"/>
                  </a:schemeClr>
                </a:solidFill>
                <a:latin typeface="Times New Roman" panose="02020603050405020304" pitchFamily="18" charset="0"/>
                <a:cs typeface="Times New Roman" panose="02020603050405020304" pitchFamily="18" charset="0"/>
              </a:rPr>
              <a:t>structural inequalities </a:t>
            </a:r>
            <a:r>
              <a:rPr lang="en-US" dirty="0">
                <a:latin typeface="Times New Roman" panose="02020603050405020304" pitchFamily="18" charset="0"/>
                <a:cs typeface="Times New Roman" panose="02020603050405020304" pitchFamily="18" charset="0"/>
              </a:rPr>
              <a:t>can affect one’s </a:t>
            </a:r>
            <a:r>
              <a:rPr lang="en-US" dirty="0">
                <a:solidFill>
                  <a:srgbClr val="0070C0"/>
                </a:solidFill>
                <a:latin typeface="Times New Roman" panose="02020603050405020304" pitchFamily="18" charset="0"/>
                <a:cs typeface="Times New Roman" panose="02020603050405020304" pitchFamily="18" charset="0"/>
              </a:rPr>
              <a:t>perception of belonging </a:t>
            </a:r>
            <a:r>
              <a:rPr lang="en-US" dirty="0">
                <a:latin typeface="Times New Roman" panose="02020603050405020304" pitchFamily="18" charset="0"/>
                <a:cs typeface="Times New Roman" panose="02020603050405020304" pitchFamily="18" charset="0"/>
              </a:rPr>
              <a:t>to a community. Those who suffer deficits in their citizenship status, as well as a lack of opportunities in life, are more likely to swell the ranks of people </a:t>
            </a:r>
            <a:r>
              <a:rPr lang="en-US" dirty="0">
                <a:solidFill>
                  <a:schemeClr val="accent6">
                    <a:lumMod val="75000"/>
                  </a:schemeClr>
                </a:solidFill>
                <a:latin typeface="Times New Roman" panose="02020603050405020304" pitchFamily="18" charset="0"/>
                <a:cs typeface="Times New Roman" panose="02020603050405020304" pitchFamily="18" charset="0"/>
              </a:rPr>
              <a:t>suffering from social exclusion</a:t>
            </a:r>
            <a:r>
              <a:rPr lang="en-US" dirty="0">
                <a:latin typeface="Times New Roman" panose="02020603050405020304" pitchFamily="18" charset="0"/>
                <a:cs typeface="Times New Roman" panose="02020603050405020304" pitchFamily="18" charset="0"/>
              </a:rPr>
              <a:t>, increasing their </a:t>
            </a:r>
            <a:r>
              <a:rPr lang="en-US" dirty="0">
                <a:solidFill>
                  <a:schemeClr val="accent6">
                    <a:lumMod val="75000"/>
                  </a:schemeClr>
                </a:solidFill>
                <a:latin typeface="Times New Roman" panose="02020603050405020304" pitchFamily="18" charset="0"/>
                <a:cs typeface="Times New Roman" panose="02020603050405020304" pitchFamily="18" charset="0"/>
              </a:rPr>
              <a:t>feeling of </a:t>
            </a:r>
            <a:r>
              <a:rPr lang="en-US" dirty="0">
                <a:solidFill>
                  <a:srgbClr val="0070C0"/>
                </a:solidFill>
                <a:latin typeface="Times New Roman" panose="02020603050405020304" pitchFamily="18" charset="0"/>
                <a:cs typeface="Times New Roman" panose="02020603050405020304" pitchFamily="18" charset="0"/>
              </a:rPr>
              <a:t>marginalization</a:t>
            </a:r>
            <a:r>
              <a:rPr lang="en-US" dirty="0">
                <a:solidFill>
                  <a:schemeClr val="accent6">
                    <a:lumMod val="75000"/>
                  </a:schemeClr>
                </a:solidFill>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and, in turn, lowering their trust in existing democratic institutions and mechanisms (Social cohesion with a gender perspective, key to reducing inequalities Gender mainstreaming process in the EUROsociAL+ </a:t>
            </a:r>
            <a:r>
              <a:rPr lang="en-US" dirty="0" err="1">
                <a:latin typeface="Times New Roman" panose="02020603050405020304" pitchFamily="18" charset="0"/>
                <a:cs typeface="Times New Roman" panose="02020603050405020304" pitchFamily="18" charset="0"/>
              </a:rPr>
              <a:t>Programme</a:t>
            </a:r>
            <a:r>
              <a:rPr lang="en-US"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687550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AC4D2-741C-41C5-9009-506782C21806}"/>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Introduction</a:t>
            </a:r>
            <a:endParaRPr lang="en-US" dirty="0"/>
          </a:p>
        </p:txBody>
      </p:sp>
      <p:sp>
        <p:nvSpPr>
          <p:cNvPr id="3" name="Content Placeholder 2">
            <a:extLst>
              <a:ext uri="{FF2B5EF4-FFF2-40B4-BE49-F238E27FC236}">
                <a16:creationId xmlns:a16="http://schemas.microsoft.com/office/drawing/2014/main" id="{79C8BE14-6650-455F-AE1D-FBFCC82B5A07}"/>
              </a:ext>
            </a:extLst>
          </p:cNvPr>
          <p:cNvSpPr>
            <a:spLocks noGrp="1"/>
          </p:cNvSpPr>
          <p:nvPr>
            <p:ph idx="1"/>
          </p:nvPr>
        </p:nvSpPr>
        <p:spPr>
          <a:xfrm>
            <a:off x="3869269" y="864108"/>
            <a:ext cx="5189714" cy="5120640"/>
          </a:xfrm>
        </p:spPr>
        <p:txBody>
          <a:bodyPr>
            <a:normAutofit/>
          </a:bodyPr>
          <a:lstStyle/>
          <a:p>
            <a:pPr marL="0" indent="0">
              <a:buNone/>
            </a:pPr>
            <a:r>
              <a:rPr lang="en-US" dirty="0">
                <a:effectLst/>
                <a:latin typeface="Times New Roman" panose="02020603050405020304" pitchFamily="18" charset="0"/>
                <a:ea typeface="Times New Roman" panose="02020603050405020304" pitchFamily="18" charset="0"/>
              </a:rPr>
              <a:t>Germany is the fifth largest host country of refugees in the world with almost 1.14 million, with </a:t>
            </a:r>
            <a:r>
              <a:rPr lang="en-US" dirty="0">
                <a:solidFill>
                  <a:srgbClr val="0070C0"/>
                </a:solidFill>
                <a:effectLst/>
                <a:latin typeface="Times New Roman" panose="02020603050405020304" pitchFamily="18" charset="0"/>
                <a:ea typeface="Times New Roman" panose="02020603050405020304" pitchFamily="18" charset="0"/>
              </a:rPr>
              <a:t>Syrian refugees and asylum-seekers as the largest group </a:t>
            </a:r>
            <a:r>
              <a:rPr lang="en-US" dirty="0">
                <a:effectLst/>
                <a:latin typeface="Times New Roman" panose="02020603050405020304" pitchFamily="18" charset="0"/>
                <a:ea typeface="Times New Roman" panose="02020603050405020304" pitchFamily="18" charset="0"/>
              </a:rPr>
              <a:t>(562.168 refugees and 38.124 asylum seekers) (United Nations High Commissioner for Refugees, 2021).</a:t>
            </a:r>
          </a:p>
          <a:p>
            <a:endParaRPr lang="en-US" sz="2400" dirty="0"/>
          </a:p>
        </p:txBody>
      </p:sp>
      <p:pic>
        <p:nvPicPr>
          <p:cNvPr id="1026" name="Picture 2" descr="Germany map icon outline style Royalty Free Vector Image">
            <a:extLst>
              <a:ext uri="{FF2B5EF4-FFF2-40B4-BE49-F238E27FC236}">
                <a16:creationId xmlns:a16="http://schemas.microsoft.com/office/drawing/2014/main" id="{BBF750E4-0481-45BE-A44C-46066CE9D5D8}"/>
              </a:ext>
            </a:extLst>
          </p:cNvPr>
          <p:cNvPicPr>
            <a:picLocks noChangeAspect="1" noChangeArrowheads="1"/>
          </p:cNvPicPr>
          <p:nvPr/>
        </p:nvPicPr>
        <p:blipFill rotWithShape="1">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l="12598" t="-900" r="11624" b="9624"/>
          <a:stretch/>
        </p:blipFill>
        <p:spPr bwMode="auto">
          <a:xfrm>
            <a:off x="9058982" y="1500553"/>
            <a:ext cx="2681856" cy="3488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74267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174557-DFDA-4170-B69F-E1C6F608C8A8}"/>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Objectives*</a:t>
            </a:r>
          </a:p>
        </p:txBody>
      </p:sp>
      <p:sp>
        <p:nvSpPr>
          <p:cNvPr id="3" name="Content Placeholder 2">
            <a:extLst>
              <a:ext uri="{FF2B5EF4-FFF2-40B4-BE49-F238E27FC236}">
                <a16:creationId xmlns:a16="http://schemas.microsoft.com/office/drawing/2014/main" id="{45E2CC25-779E-4E9F-B9B5-8A0E6915FE84}"/>
              </a:ext>
            </a:extLst>
          </p:cNvPr>
          <p:cNvSpPr>
            <a:spLocks noGrp="1"/>
          </p:cNvSpPr>
          <p:nvPr>
            <p:ph idx="1"/>
          </p:nvPr>
        </p:nvSpPr>
        <p:spPr>
          <a:xfrm>
            <a:off x="3869268" y="864108"/>
            <a:ext cx="5553028" cy="5120640"/>
          </a:xfrm>
        </p:spPr>
        <p:txBody>
          <a:bodyPr>
            <a:normAutofit/>
          </a:bodyPr>
          <a:lstStyle/>
          <a:p>
            <a:pPr marL="0" marR="0" indent="0">
              <a:spcBef>
                <a:spcPts val="0"/>
              </a:spcBef>
              <a:spcAft>
                <a:spcPts val="0"/>
              </a:spcAft>
              <a:buNone/>
            </a:pPr>
            <a:r>
              <a:rPr lang="en-GB" sz="1800" dirty="0">
                <a:effectLst/>
                <a:latin typeface="Times New Roman" panose="02020603050405020304" pitchFamily="18"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rabicPeriod"/>
            </a:pPr>
            <a:r>
              <a:rPr lang="en-US" dirty="0">
                <a:latin typeface="Times New Roman" panose="02020603050405020304" pitchFamily="18" charset="0"/>
                <a:ea typeface="Times New Roman" panose="02020603050405020304" pitchFamily="18" charset="0"/>
              </a:rPr>
              <a:t>To know to which </a:t>
            </a:r>
            <a:r>
              <a:rPr lang="en-US" dirty="0">
                <a:effectLst/>
                <a:latin typeface="Times New Roman" panose="02020603050405020304" pitchFamily="18" charset="0"/>
                <a:ea typeface="Times New Roman" panose="02020603050405020304" pitchFamily="18" charset="0"/>
              </a:rPr>
              <a:t>the extent the social integration of </a:t>
            </a:r>
            <a:r>
              <a:rPr lang="en-US" dirty="0">
                <a:latin typeface="Times New Roman" panose="02020603050405020304" pitchFamily="18" charset="0"/>
                <a:ea typeface="Times New Roman" panose="02020603050405020304" pitchFamily="18" charset="0"/>
              </a:rPr>
              <a:t>older female and male </a:t>
            </a:r>
            <a:r>
              <a:rPr lang="en-US" dirty="0">
                <a:effectLst/>
                <a:latin typeface="Times New Roman" panose="02020603050405020304" pitchFamily="18" charset="0"/>
                <a:ea typeface="Times New Roman" panose="02020603050405020304" pitchFamily="18" charset="0"/>
              </a:rPr>
              <a:t>Syrian refugees has been achieved in Germany.</a:t>
            </a:r>
          </a:p>
          <a:p>
            <a:pPr marL="342900" marR="0" lvl="0" indent="-342900">
              <a:spcBef>
                <a:spcPts val="0"/>
              </a:spcBef>
              <a:spcAft>
                <a:spcPts val="0"/>
              </a:spcAft>
              <a:buFont typeface="+mj-lt"/>
              <a:buAutoNum type="arabicPeriod"/>
            </a:pPr>
            <a:r>
              <a:rPr lang="en-US" dirty="0">
                <a:effectLst/>
                <a:latin typeface="Times New Roman" panose="02020603050405020304" pitchFamily="18" charset="0"/>
                <a:ea typeface="Times New Roman" panose="02020603050405020304" pitchFamily="18" charset="0"/>
              </a:rPr>
              <a:t>Identifying the needs and obstacles facing </a:t>
            </a:r>
            <a:r>
              <a:rPr lang="en-US" dirty="0">
                <a:latin typeface="Times New Roman" panose="02020603050405020304" pitchFamily="18" charset="0"/>
                <a:ea typeface="Times New Roman" panose="02020603050405020304" pitchFamily="18" charset="0"/>
              </a:rPr>
              <a:t>older female and male </a:t>
            </a:r>
            <a:r>
              <a:rPr lang="en-US" dirty="0">
                <a:effectLst/>
                <a:latin typeface="Times New Roman" panose="02020603050405020304" pitchFamily="18" charset="0"/>
                <a:ea typeface="Times New Roman" panose="02020603050405020304" pitchFamily="18" charset="0"/>
              </a:rPr>
              <a:t>Syrian refugees in Germany.</a:t>
            </a:r>
          </a:p>
          <a:p>
            <a:pPr marL="342900" marR="0" lvl="0" indent="-342900">
              <a:spcBef>
                <a:spcPts val="0"/>
              </a:spcBef>
              <a:spcAft>
                <a:spcPts val="0"/>
              </a:spcAft>
              <a:buFont typeface="+mj-lt"/>
              <a:buAutoNum type="arabicPeriod"/>
            </a:pPr>
            <a:r>
              <a:rPr lang="en-US" dirty="0">
                <a:effectLst/>
                <a:latin typeface="Times New Roman" panose="02020603050405020304" pitchFamily="18" charset="0"/>
                <a:ea typeface="Times New Roman" panose="02020603050405020304" pitchFamily="18" charset="0"/>
              </a:rPr>
              <a:t>The most prominent gender sensitive solutions to promote gender sensitive social integration.</a:t>
            </a:r>
          </a:p>
          <a:p>
            <a:pPr marL="0" marR="0" indent="0">
              <a:spcBef>
                <a:spcPts val="0"/>
              </a:spcBef>
              <a:spcAft>
                <a:spcPts val="0"/>
              </a:spcAft>
              <a:buNone/>
            </a:pPr>
            <a:endParaRPr lang="en-US" dirty="0">
              <a:effectLst/>
              <a:ea typeface="Times New Roman" panose="02020603050405020304" pitchFamily="18" charset="0"/>
            </a:endParaRPr>
          </a:p>
          <a:p>
            <a:endParaRPr lang="en-US" sz="2400" dirty="0"/>
          </a:p>
        </p:txBody>
      </p:sp>
      <p:pic>
        <p:nvPicPr>
          <p:cNvPr id="2050" name="Picture 2" descr="Transparent Objective Png - Objective Png, Png Download , Transparent Png  Image - PNGitem">
            <a:extLst>
              <a:ext uri="{FF2B5EF4-FFF2-40B4-BE49-F238E27FC236}">
                <a16:creationId xmlns:a16="http://schemas.microsoft.com/office/drawing/2014/main" id="{6F5FD9BD-1021-4216-8CC9-01E74088B0E6}"/>
              </a:ext>
            </a:extLst>
          </p:cNvPr>
          <p:cNvPicPr>
            <a:picLocks noChangeAspect="1" noChangeArrowheads="1"/>
          </p:cNvPicPr>
          <p:nvPr/>
        </p:nvPicPr>
        <p:blipFill>
          <a:blip r:embed="rId2">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9143998" y="2187675"/>
            <a:ext cx="2628130" cy="27806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59831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A6986-CD17-45AA-AFD7-57F313E7C3DA}"/>
              </a:ext>
            </a:extLst>
          </p:cNvPr>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Research Questions</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484543E-C7E8-4A22-9698-0EB0C554E372}"/>
              </a:ext>
            </a:extLst>
          </p:cNvPr>
          <p:cNvSpPr>
            <a:spLocks noGrp="1"/>
          </p:cNvSpPr>
          <p:nvPr>
            <p:ph idx="1"/>
          </p:nvPr>
        </p:nvSpPr>
        <p:spPr/>
        <p:txBody>
          <a:bodyPr>
            <a:normAutofit/>
          </a:bodyPr>
          <a:lstStyle/>
          <a:p>
            <a:pPr marL="45720" marR="0" indent="0">
              <a:lnSpc>
                <a:spcPct val="150000"/>
              </a:lnSpc>
              <a:spcBef>
                <a:spcPts val="0"/>
              </a:spcBef>
              <a:spcAft>
                <a:spcPts val="0"/>
              </a:spcAft>
              <a:buNone/>
            </a:pPr>
            <a:r>
              <a:rPr lang="en-GB"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0" lvl="0" indent="-342900" rtl="0">
              <a:spcBef>
                <a:spcPts val="0"/>
              </a:spcBef>
              <a:spcAft>
                <a:spcPts val="0"/>
              </a:spcAft>
              <a:buFont typeface="+mj-lt"/>
              <a:buAutoNum type="arabicPeriod"/>
              <a:tabLst>
                <a:tab pos="228600" algn="l"/>
              </a:tabLst>
            </a:pPr>
            <a:r>
              <a:rPr lang="en-GB" dirty="0">
                <a:effectLst/>
                <a:latin typeface="Times New Roman" panose="02020603050405020304" pitchFamily="18" charset="0"/>
                <a:ea typeface="Times New Roman" panose="02020603050405020304" pitchFamily="18" charset="0"/>
                <a:cs typeface="Times New Roman" panose="02020603050405020304" pitchFamily="18" charset="0"/>
              </a:rPr>
              <a:t>How Germany addresses older female and male Syrian refugees' inclusion in their context? </a:t>
            </a:r>
            <a:endParaRPr lang="en-US"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mj-lt"/>
              <a:buAutoNum type="arabicPeriod"/>
              <a:tabLst>
                <a:tab pos="228600" algn="l"/>
              </a:tabLs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What are the needs and obstacles facing </a:t>
            </a:r>
            <a:r>
              <a:rPr lang="en-US" dirty="0">
                <a:latin typeface="Times New Roman" panose="02020603050405020304" pitchFamily="18" charset="0"/>
                <a:ea typeface="Times New Roman" panose="02020603050405020304" pitchFamily="18" charset="0"/>
                <a:cs typeface="Times New Roman" panose="02020603050405020304" pitchFamily="18" charset="0"/>
              </a:rPr>
              <a:t>older female and male  </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Syrian refugees?</a:t>
            </a:r>
          </a:p>
          <a:p>
            <a:pPr marL="342900" marR="0" lvl="0" indent="-342900">
              <a:spcBef>
                <a:spcPts val="0"/>
              </a:spcBef>
              <a:spcAft>
                <a:spcPts val="0"/>
              </a:spcAft>
              <a:buFont typeface="+mj-lt"/>
              <a:buAutoNum type="arabicPeriod"/>
              <a:tabLst>
                <a:tab pos="228600" algn="l"/>
              </a:tabLst>
            </a:pPr>
            <a:r>
              <a:rPr lang="en-GB" dirty="0">
                <a:effectLst/>
                <a:latin typeface="Times New Roman" panose="02020603050405020304" pitchFamily="18" charset="0"/>
                <a:ea typeface="Times New Roman" panose="02020603050405020304" pitchFamily="18" charset="0"/>
                <a:cs typeface="Times New Roman" panose="02020603050405020304" pitchFamily="18" charset="0"/>
              </a:rPr>
              <a:t>What methods are used to implement gender sensitive inclusion policies in the country? </a:t>
            </a:r>
          </a:p>
          <a:p>
            <a:pPr marL="960120" lvl="1" indent="-457200">
              <a:spcBef>
                <a:spcPts val="0"/>
              </a:spcBef>
              <a:spcAft>
                <a:spcPts val="0"/>
              </a:spcAft>
              <a:buFont typeface="+mj-lt"/>
              <a:buAutoNum type="alphaLcParenR"/>
              <a:tabLst>
                <a:tab pos="228600" algn="l"/>
              </a:tabLst>
            </a:pPr>
            <a:r>
              <a:rPr lang="en-GB" sz="2000" dirty="0">
                <a:effectLst/>
                <a:latin typeface="Times New Roman" panose="02020603050405020304" pitchFamily="18" charset="0"/>
                <a:ea typeface="Times New Roman" panose="02020603050405020304" pitchFamily="18" charset="0"/>
                <a:cs typeface="Times New Roman" panose="02020603050405020304" pitchFamily="18" charset="0"/>
              </a:rPr>
              <a:t>What barriers would occur when applying and implementing gender sensitive inclusion policies and initiatives in the country? </a:t>
            </a:r>
          </a:p>
          <a:p>
            <a:pPr marL="960120" lvl="1" indent="-457200">
              <a:spcBef>
                <a:spcPts val="0"/>
              </a:spcBef>
              <a:spcAft>
                <a:spcPts val="0"/>
              </a:spcAft>
              <a:buFont typeface="+mj-lt"/>
              <a:buAutoNum type="alphaLcParenR"/>
              <a:tabLst>
                <a:tab pos="228600" algn="l"/>
              </a:tabLs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What is the most prominent gender sensitive solutions to promote integration?</a:t>
            </a:r>
          </a:p>
          <a:p>
            <a:pPr mar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21602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AECF9-BB85-4413-8C68-84DD3C41BDC7}"/>
              </a:ext>
            </a:extLst>
          </p:cNvPr>
          <p:cNvSpPr>
            <a:spLocks noGrp="1"/>
          </p:cNvSpPr>
          <p:nvPr>
            <p:ph type="title"/>
          </p:nvPr>
        </p:nvSpPr>
        <p:spPr/>
        <p:txBody>
          <a:bodyPr/>
          <a:lstStyle/>
          <a:p>
            <a:r>
              <a:rPr lang="en-US" sz="3600" kern="0" dirty="0">
                <a:effectLst/>
                <a:latin typeface="Times New Roman" panose="02020603050405020304" pitchFamily="18" charset="0"/>
                <a:cs typeface="Times New Roman" panose="02020603050405020304" pitchFamily="18" charset="0"/>
              </a:rPr>
              <a:t>Research Evaluation </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3466DF20-3A6D-496A-AEDC-926154741BCB}"/>
              </a:ext>
            </a:extLst>
          </p:cNvPr>
          <p:cNvSpPr>
            <a:spLocks noGrp="1"/>
          </p:cNvSpPr>
          <p:nvPr>
            <p:ph idx="1"/>
          </p:nvPr>
        </p:nvSpPr>
        <p:spPr>
          <a:xfrm>
            <a:off x="4112465" y="3816632"/>
            <a:ext cx="7306616" cy="736756"/>
          </a:xfrm>
        </p:spPr>
        <p:txBody>
          <a:bodyPr>
            <a:normAutofit/>
          </a:bodyPr>
          <a:lstStyle/>
          <a:p>
            <a:pPr marL="0" marR="0" lvl="0" indent="0" algn="ctr">
              <a:spcBef>
                <a:spcPts val="0"/>
              </a:spcBef>
              <a:spcAft>
                <a:spcPts val="0"/>
              </a:spcAft>
              <a:buNone/>
              <a:tabLst>
                <a:tab pos="457200" algn="l"/>
              </a:tabLst>
            </a:pPr>
            <a:r>
              <a:rPr lang="en-GB" b="1" dirty="0">
                <a:effectLst/>
                <a:latin typeface="Times New Roman" panose="02020603050405020304" pitchFamily="18" charset="0"/>
                <a:ea typeface="Times New Roman" panose="02020603050405020304" pitchFamily="18" charset="0"/>
                <a:cs typeface="Times New Roman" panose="02020603050405020304" pitchFamily="18" charset="0"/>
              </a:rPr>
              <a:t>This approach will be conducted using the following methods:</a:t>
            </a:r>
            <a:endParaRPr lang="en-US" b="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4" name="Diagram 3">
            <a:extLst>
              <a:ext uri="{FF2B5EF4-FFF2-40B4-BE49-F238E27FC236}">
                <a16:creationId xmlns:a16="http://schemas.microsoft.com/office/drawing/2014/main" id="{903332CD-E1D4-4129-AD57-7B50EFA30FE4}"/>
              </a:ext>
            </a:extLst>
          </p:cNvPr>
          <p:cNvGraphicFramePr/>
          <p:nvPr>
            <p:extLst>
              <p:ext uri="{D42A27DB-BD31-4B8C-83A1-F6EECF244321}">
                <p14:modId xmlns:p14="http://schemas.microsoft.com/office/powerpoint/2010/main" val="2246921045"/>
              </p:ext>
            </p:extLst>
          </p:nvPr>
        </p:nvGraphicFramePr>
        <p:xfrm>
          <a:off x="3585796" y="-343002"/>
          <a:ext cx="8128000" cy="42126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Arrow: Down 4">
            <a:extLst>
              <a:ext uri="{FF2B5EF4-FFF2-40B4-BE49-F238E27FC236}">
                <a16:creationId xmlns:a16="http://schemas.microsoft.com/office/drawing/2014/main" id="{4DBE9B86-0C24-4B6C-999D-F0A8535504AD}"/>
              </a:ext>
            </a:extLst>
          </p:cNvPr>
          <p:cNvSpPr/>
          <p:nvPr/>
        </p:nvSpPr>
        <p:spPr>
          <a:xfrm>
            <a:off x="7480853" y="3318414"/>
            <a:ext cx="443948" cy="694836"/>
          </a:xfrm>
          <a:prstGeom prst="downArrow">
            <a:avLst>
              <a:gd name="adj1" fmla="val 50000"/>
              <a:gd name="adj2" fmla="val 65896"/>
            </a:avLst>
          </a:prstGeom>
          <a:solidFill>
            <a:srgbClr val="8B78F8"/>
          </a:solidFill>
          <a:ln>
            <a:solidFill>
              <a:srgbClr val="8B78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rgbClr val="75C332"/>
                </a:solidFill>
              </a:ln>
              <a:solidFill>
                <a:srgbClr val="92D050"/>
              </a:solidFill>
            </a:endParaRPr>
          </a:p>
        </p:txBody>
      </p:sp>
      <p:pic>
        <p:nvPicPr>
          <p:cNvPr id="3074" name="Picture 2" descr="Five data points timeline">
            <a:extLst>
              <a:ext uri="{FF2B5EF4-FFF2-40B4-BE49-F238E27FC236}">
                <a16:creationId xmlns:a16="http://schemas.microsoft.com/office/drawing/2014/main" id="{DFE0BFF6-5319-4CD2-B845-623E8DC0EFEE}"/>
              </a:ext>
            </a:extLst>
          </p:cNvPr>
          <p:cNvPicPr>
            <a:picLocks noChangeAspect="1" noChangeArrowheads="1"/>
          </p:cNvPicPr>
          <p:nvPr/>
        </p:nvPicPr>
        <p:blipFill rotWithShape="1">
          <a:blip r:embed="rId7">
            <a:clrChange>
              <a:clrFrom>
                <a:srgbClr val="F5F5F5"/>
              </a:clrFrom>
              <a:clrTo>
                <a:srgbClr val="F5F5F5">
                  <a:alpha val="0"/>
                </a:srgbClr>
              </a:clrTo>
            </a:clrChange>
            <a:extLst>
              <a:ext uri="{28A0092B-C50C-407E-A947-70E740481C1C}">
                <a14:useLocalDpi xmlns:a14="http://schemas.microsoft.com/office/drawing/2010/main" val="0"/>
              </a:ext>
            </a:extLst>
          </a:blip>
          <a:srcRect t="31218" b="18696"/>
          <a:stretch/>
        </p:blipFill>
        <p:spPr bwMode="auto">
          <a:xfrm>
            <a:off x="3974824" y="4711146"/>
            <a:ext cx="7581900" cy="214685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76BF63C0-B272-4C5C-9D49-6BD9A1BC7471}"/>
              </a:ext>
            </a:extLst>
          </p:cNvPr>
          <p:cNvSpPr txBox="1"/>
          <p:nvPr/>
        </p:nvSpPr>
        <p:spPr>
          <a:xfrm>
            <a:off x="9086998" y="6488668"/>
            <a:ext cx="1639956" cy="369332"/>
          </a:xfrm>
          <a:prstGeom prst="rect">
            <a:avLst/>
          </a:prstGeom>
          <a:noFill/>
        </p:spPr>
        <p:txBody>
          <a:bodyPr wrap="square">
            <a:spAutoFit/>
          </a:bodyPr>
          <a:lstStyle/>
          <a:p>
            <a:pPr marR="0" lvl="1">
              <a:spcBef>
                <a:spcPts val="0"/>
              </a:spcBef>
              <a:spcAft>
                <a:spcPts val="0"/>
              </a:spcAft>
              <a:tabLst>
                <a:tab pos="914400" algn="l"/>
              </a:tabLst>
            </a:pPr>
            <a:r>
              <a:rPr lang="en-GB" b="1" dirty="0">
                <a:solidFill>
                  <a:srgbClr val="FF2E5E"/>
                </a:solidFill>
                <a:effectLst/>
                <a:latin typeface="Times New Roman" panose="02020603050405020304" pitchFamily="18" charset="0"/>
                <a:ea typeface="Times New Roman" panose="02020603050405020304" pitchFamily="18" charset="0"/>
                <a:cs typeface="Times New Roman" panose="02020603050405020304" pitchFamily="18" charset="0"/>
              </a:rPr>
              <a:t>Linking</a:t>
            </a:r>
            <a:endParaRPr lang="en-US" b="1" dirty="0">
              <a:solidFill>
                <a:srgbClr val="FF2E5E"/>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10FD64BD-3B5D-4F77-83E6-7BA6631AF75F}"/>
              </a:ext>
            </a:extLst>
          </p:cNvPr>
          <p:cNvSpPr txBox="1"/>
          <p:nvPr/>
        </p:nvSpPr>
        <p:spPr>
          <a:xfrm>
            <a:off x="3340524" y="6480919"/>
            <a:ext cx="1671959" cy="369332"/>
          </a:xfrm>
          <a:prstGeom prst="rect">
            <a:avLst/>
          </a:prstGeom>
          <a:noFill/>
        </p:spPr>
        <p:txBody>
          <a:bodyPr wrap="square">
            <a:spAutoFit/>
          </a:bodyPr>
          <a:lstStyle/>
          <a:p>
            <a:pPr lvl="1">
              <a:tabLst>
                <a:tab pos="914400" algn="l"/>
              </a:tabLst>
            </a:pPr>
            <a:r>
              <a:rPr lang="en-GB" b="1" dirty="0">
                <a:solidFill>
                  <a:srgbClr val="FF9D2B"/>
                </a:solidFill>
                <a:effectLst/>
                <a:latin typeface="Times New Roman" panose="02020603050405020304" pitchFamily="18" charset="0"/>
                <a:ea typeface="Times New Roman" panose="02020603050405020304" pitchFamily="18" charset="0"/>
                <a:cs typeface="Times New Roman" panose="02020603050405020304" pitchFamily="18" charset="0"/>
              </a:rPr>
              <a:t>Reflection</a:t>
            </a:r>
          </a:p>
        </p:txBody>
      </p:sp>
      <p:sp>
        <p:nvSpPr>
          <p:cNvPr id="12" name="TextBox 11">
            <a:extLst>
              <a:ext uri="{FF2B5EF4-FFF2-40B4-BE49-F238E27FC236}">
                <a16:creationId xmlns:a16="http://schemas.microsoft.com/office/drawing/2014/main" id="{40A51531-96B4-45C0-BC93-DBBD7347FFEE}"/>
              </a:ext>
            </a:extLst>
          </p:cNvPr>
          <p:cNvSpPr txBox="1"/>
          <p:nvPr/>
        </p:nvSpPr>
        <p:spPr>
          <a:xfrm>
            <a:off x="2435087" y="4640247"/>
            <a:ext cx="6102626" cy="369332"/>
          </a:xfrm>
          <a:prstGeom prst="rect">
            <a:avLst/>
          </a:prstGeom>
          <a:noFill/>
        </p:spPr>
        <p:txBody>
          <a:bodyPr wrap="square">
            <a:spAutoFit/>
          </a:bodyPr>
          <a:lstStyle/>
          <a:p>
            <a:pPr marR="0" lvl="1" algn="ctr">
              <a:spcBef>
                <a:spcPts val="0"/>
              </a:spcBef>
              <a:spcAft>
                <a:spcPts val="0"/>
              </a:spcAft>
              <a:tabLst>
                <a:tab pos="914400" algn="l"/>
              </a:tabLst>
            </a:pPr>
            <a:r>
              <a:rPr lang="en-GB" b="1" dirty="0">
                <a:solidFill>
                  <a:srgbClr val="009F8B"/>
                </a:solidFill>
                <a:effectLst/>
                <a:latin typeface="Times New Roman" panose="02020603050405020304" pitchFamily="18" charset="0"/>
                <a:ea typeface="Times New Roman" panose="02020603050405020304" pitchFamily="18" charset="0"/>
                <a:cs typeface="Times New Roman" panose="02020603050405020304" pitchFamily="18" charset="0"/>
              </a:rPr>
              <a:t>Comparing</a:t>
            </a:r>
            <a:endParaRPr lang="en-US" b="1" dirty="0">
              <a:solidFill>
                <a:srgbClr val="009F8B"/>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id="{FA507C84-2EEF-42CC-87E5-DBA24728B8D3}"/>
              </a:ext>
            </a:extLst>
          </p:cNvPr>
          <p:cNvSpPr txBox="1"/>
          <p:nvPr/>
        </p:nvSpPr>
        <p:spPr>
          <a:xfrm>
            <a:off x="5317433" y="6480919"/>
            <a:ext cx="2527852" cy="369332"/>
          </a:xfrm>
          <a:prstGeom prst="rect">
            <a:avLst/>
          </a:prstGeom>
          <a:noFill/>
        </p:spPr>
        <p:txBody>
          <a:bodyPr wrap="square">
            <a:spAutoFit/>
          </a:bodyPr>
          <a:lstStyle/>
          <a:p>
            <a:pPr marR="0" lvl="1">
              <a:spcBef>
                <a:spcPts val="0"/>
              </a:spcBef>
              <a:spcAft>
                <a:spcPts val="0"/>
              </a:spcAft>
              <a:tabLst>
                <a:tab pos="914400" algn="l"/>
              </a:tabLst>
            </a:pPr>
            <a:r>
              <a:rPr lang="en-GB" b="1" dirty="0">
                <a:solidFill>
                  <a:srgbClr val="7F3A8D"/>
                </a:solidFill>
                <a:effectLst/>
                <a:latin typeface="Times New Roman" panose="02020603050405020304" pitchFamily="18" charset="0"/>
                <a:ea typeface="Times New Roman" panose="02020603050405020304" pitchFamily="18" charset="0"/>
                <a:cs typeface="Times New Roman" panose="02020603050405020304" pitchFamily="18" charset="0"/>
              </a:rPr>
              <a:t>Conceptualisation</a:t>
            </a:r>
            <a:endParaRPr lang="en-US" b="1" dirty="0">
              <a:solidFill>
                <a:srgbClr val="7F3A8D"/>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6" name="TextBox 15">
            <a:extLst>
              <a:ext uri="{FF2B5EF4-FFF2-40B4-BE49-F238E27FC236}">
                <a16:creationId xmlns:a16="http://schemas.microsoft.com/office/drawing/2014/main" id="{05388AAA-5929-4DB2-A328-62C0542400C9}"/>
              </a:ext>
            </a:extLst>
          </p:cNvPr>
          <p:cNvSpPr txBox="1"/>
          <p:nvPr/>
        </p:nvSpPr>
        <p:spPr>
          <a:xfrm>
            <a:off x="7752521" y="4670095"/>
            <a:ext cx="1432362" cy="369332"/>
          </a:xfrm>
          <a:prstGeom prst="rect">
            <a:avLst/>
          </a:prstGeom>
          <a:noFill/>
        </p:spPr>
        <p:txBody>
          <a:bodyPr wrap="square">
            <a:spAutoFit/>
          </a:bodyPr>
          <a:lstStyle/>
          <a:p>
            <a:r>
              <a:rPr lang="en-GB" b="1" dirty="0">
                <a:solidFill>
                  <a:srgbClr val="76B844"/>
                </a:solidFill>
                <a:effectLst/>
                <a:latin typeface="Times New Roman" panose="02020603050405020304" pitchFamily="18" charset="0"/>
                <a:ea typeface="Times New Roman" panose="02020603050405020304" pitchFamily="18" charset="0"/>
                <a:cs typeface="Times New Roman" panose="02020603050405020304" pitchFamily="18" charset="0"/>
              </a:rPr>
              <a:t>Cataloguing</a:t>
            </a:r>
            <a:endParaRPr lang="en-US" b="1" dirty="0">
              <a:solidFill>
                <a:srgbClr val="76B844"/>
              </a:solidFill>
            </a:endParaRPr>
          </a:p>
        </p:txBody>
      </p:sp>
    </p:spTree>
    <p:extLst>
      <p:ext uri="{BB962C8B-B14F-4D97-AF65-F5344CB8AC3E}">
        <p14:creationId xmlns:p14="http://schemas.microsoft.com/office/powerpoint/2010/main" val="18778728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4B78A-7885-4128-840D-690C48146815}"/>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Methodology</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and Time Scale</a:t>
            </a:r>
          </a:p>
        </p:txBody>
      </p:sp>
      <p:pic>
        <p:nvPicPr>
          <p:cNvPr id="7" name="Picture 6">
            <a:extLst>
              <a:ext uri="{FF2B5EF4-FFF2-40B4-BE49-F238E27FC236}">
                <a16:creationId xmlns:a16="http://schemas.microsoft.com/office/drawing/2014/main" id="{3D74988F-727C-47D9-B55D-60BFA89CDB22}"/>
              </a:ext>
            </a:extLst>
          </p:cNvPr>
          <p:cNvPicPr>
            <a:picLocks noChangeAspect="1"/>
          </p:cNvPicPr>
          <p:nvPr/>
        </p:nvPicPr>
        <p:blipFill>
          <a:blip r:embed="rId2"/>
          <a:stretch>
            <a:fillRect/>
          </a:stretch>
        </p:blipFill>
        <p:spPr>
          <a:xfrm>
            <a:off x="4001423" y="1992155"/>
            <a:ext cx="7183045" cy="2891414"/>
          </a:xfrm>
          <a:prstGeom prst="rect">
            <a:avLst/>
          </a:prstGeom>
        </p:spPr>
      </p:pic>
      <p:sp>
        <p:nvSpPr>
          <p:cNvPr id="16" name="TextBox 15">
            <a:extLst>
              <a:ext uri="{FF2B5EF4-FFF2-40B4-BE49-F238E27FC236}">
                <a16:creationId xmlns:a16="http://schemas.microsoft.com/office/drawing/2014/main" id="{3C86BF16-38E3-4F8D-AF43-D7968B653FE7}"/>
              </a:ext>
            </a:extLst>
          </p:cNvPr>
          <p:cNvSpPr txBox="1"/>
          <p:nvPr/>
        </p:nvSpPr>
        <p:spPr>
          <a:xfrm>
            <a:off x="5155095" y="4787323"/>
            <a:ext cx="2404688" cy="2031325"/>
          </a:xfrm>
          <a:prstGeom prst="rect">
            <a:avLst/>
          </a:prstGeom>
          <a:noFill/>
        </p:spPr>
        <p:txBody>
          <a:bodyPr wrap="square">
            <a:spAutoFit/>
          </a:bodyPr>
          <a:lstStyle/>
          <a:p>
            <a:pPr marR="0" lvl="0" algn="ctr">
              <a:spcBef>
                <a:spcPts val="0"/>
              </a:spcBef>
              <a:spcAft>
                <a:spcPts val="0"/>
              </a:spcAft>
              <a:tabLst>
                <a:tab pos="457200" algn="l"/>
              </a:tabLst>
            </a:pPr>
            <a:r>
              <a:rPr lang="en-GB" sz="1400" b="1" dirty="0">
                <a:solidFill>
                  <a:srgbClr val="573DF5"/>
                </a:solidFill>
                <a:latin typeface="Times New Roman" panose="02020603050405020304" pitchFamily="18" charset="0"/>
                <a:cs typeface="Times New Roman" panose="02020603050405020304" pitchFamily="18" charset="0"/>
              </a:rPr>
              <a:t>Ethnography method </a:t>
            </a:r>
            <a:r>
              <a:rPr lang="en-GB" sz="1400" dirty="0">
                <a:solidFill>
                  <a:srgbClr val="573DF5"/>
                </a:solidFill>
                <a:latin typeface="Times New Roman" panose="02020603050405020304" pitchFamily="18" charset="0"/>
                <a:cs typeface="Times New Roman" panose="02020603050405020304" pitchFamily="18" charset="0"/>
              </a:rPr>
              <a:t>(</a:t>
            </a:r>
            <a:r>
              <a:rPr lang="en-GB" sz="1400" dirty="0" err="1">
                <a:solidFill>
                  <a:srgbClr val="573DF5"/>
                </a:solidFill>
                <a:latin typeface="Times New Roman" panose="02020603050405020304" pitchFamily="18" charset="0"/>
                <a:cs typeface="Times New Roman" panose="02020603050405020304" pitchFamily="18" charset="0"/>
              </a:rPr>
              <a:t>Greetz</a:t>
            </a:r>
            <a:r>
              <a:rPr lang="en-GB" sz="1400" dirty="0">
                <a:solidFill>
                  <a:srgbClr val="573DF5"/>
                </a:solidFill>
                <a:latin typeface="Times New Roman" panose="02020603050405020304" pitchFamily="18" charset="0"/>
                <a:cs typeface="Times New Roman" panose="02020603050405020304" pitchFamily="18" charset="0"/>
              </a:rPr>
              <a:t> 1973): the meaning of inclusion for targeted groups who will be used in qualitative &amp; quantitative methods should be explored. </a:t>
            </a:r>
            <a:r>
              <a:rPr lang="en-US" sz="1400" dirty="0">
                <a:solidFill>
                  <a:srgbClr val="573DF5"/>
                </a:solidFill>
                <a:latin typeface="Times New Roman" panose="02020603050405020304" pitchFamily="18" charset="0"/>
                <a:cs typeface="Times New Roman" panose="02020603050405020304" pitchFamily="18" charset="0"/>
              </a:rPr>
              <a:t>This method will be conducted </a:t>
            </a:r>
            <a:r>
              <a:rPr lang="en-US" sz="1400" b="1" u="sng" dirty="0">
                <a:solidFill>
                  <a:srgbClr val="573DF5"/>
                </a:solidFill>
                <a:latin typeface="Times New Roman" panose="02020603050405020304" pitchFamily="18" charset="0"/>
                <a:cs typeface="Times New Roman" panose="02020603050405020304" pitchFamily="18" charset="0"/>
              </a:rPr>
              <a:t>in the second six months</a:t>
            </a:r>
            <a:r>
              <a:rPr lang="en-US" sz="1400" b="1" dirty="0">
                <a:solidFill>
                  <a:srgbClr val="573DF5"/>
                </a:solidFill>
                <a:latin typeface="Times New Roman" panose="02020603050405020304" pitchFamily="18" charset="0"/>
                <a:cs typeface="Times New Roman" panose="02020603050405020304" pitchFamily="18" charset="0"/>
              </a:rPr>
              <a:t> </a:t>
            </a:r>
            <a:r>
              <a:rPr lang="en-US" sz="1400" dirty="0">
                <a:solidFill>
                  <a:srgbClr val="573DF5"/>
                </a:solidFill>
                <a:latin typeface="Times New Roman" panose="02020603050405020304" pitchFamily="18" charset="0"/>
                <a:cs typeface="Times New Roman" panose="02020603050405020304" pitchFamily="18" charset="0"/>
              </a:rPr>
              <a:t>of the assumed research period. </a:t>
            </a:r>
          </a:p>
        </p:txBody>
      </p:sp>
      <p:sp>
        <p:nvSpPr>
          <p:cNvPr id="26" name="TextBox 25">
            <a:extLst>
              <a:ext uri="{FF2B5EF4-FFF2-40B4-BE49-F238E27FC236}">
                <a16:creationId xmlns:a16="http://schemas.microsoft.com/office/drawing/2014/main" id="{DA5EE3F0-FEB3-4DCD-9654-8704984167D7}"/>
              </a:ext>
            </a:extLst>
          </p:cNvPr>
          <p:cNvSpPr txBox="1"/>
          <p:nvPr/>
        </p:nvSpPr>
        <p:spPr>
          <a:xfrm>
            <a:off x="3526252" y="261119"/>
            <a:ext cx="2675767" cy="1600438"/>
          </a:xfrm>
          <a:prstGeom prst="rect">
            <a:avLst/>
          </a:prstGeom>
          <a:noFill/>
        </p:spPr>
        <p:txBody>
          <a:bodyPr wrap="square">
            <a:spAutoFit/>
          </a:bodyPr>
          <a:lstStyle/>
          <a:p>
            <a:pPr marR="0" lvl="0" algn="ctr">
              <a:spcBef>
                <a:spcPts val="0"/>
              </a:spcBef>
              <a:spcAft>
                <a:spcPts val="0"/>
              </a:spcAft>
              <a:tabLst>
                <a:tab pos="457200" algn="l"/>
              </a:tabLst>
            </a:pPr>
            <a:r>
              <a:rPr lang="en-GB" sz="1400" b="1" dirty="0">
                <a:solidFill>
                  <a:srgbClr val="1CAFD2"/>
                </a:solidFill>
                <a:latin typeface="Times New Roman" panose="02020603050405020304" pitchFamily="18" charset="0"/>
                <a:ea typeface="Times New Roman" panose="02020603050405020304" pitchFamily="18" charset="0"/>
                <a:cs typeface="Times New Roman" panose="02020603050405020304" pitchFamily="18" charset="0"/>
              </a:rPr>
              <a:t>Textual Analysis </a:t>
            </a:r>
            <a:r>
              <a:rPr lang="en-GB" sz="1400" dirty="0">
                <a:solidFill>
                  <a:srgbClr val="1CAFD2"/>
                </a:solidFill>
                <a:latin typeface="Times New Roman" panose="02020603050405020304" pitchFamily="18" charset="0"/>
                <a:ea typeface="Times New Roman" panose="02020603050405020304" pitchFamily="18" charset="0"/>
                <a:cs typeface="Times New Roman" panose="02020603050405020304" pitchFamily="18" charset="0"/>
              </a:rPr>
              <a:t>(White 2004): this method will be the first step in such type of research, where a full analysis of the existing literature will take place. This method will be conducted </a:t>
            </a:r>
            <a:r>
              <a:rPr lang="en-GB" sz="1400" b="1" u="sng" dirty="0">
                <a:solidFill>
                  <a:srgbClr val="1CAFD2"/>
                </a:solidFill>
                <a:latin typeface="Times New Roman" panose="02020603050405020304" pitchFamily="18" charset="0"/>
                <a:ea typeface="Times New Roman" panose="02020603050405020304" pitchFamily="18" charset="0"/>
                <a:cs typeface="Times New Roman" panose="02020603050405020304" pitchFamily="18" charset="0"/>
              </a:rPr>
              <a:t>in the first six months</a:t>
            </a:r>
            <a:r>
              <a:rPr lang="en-GB" sz="1400" dirty="0">
                <a:solidFill>
                  <a:srgbClr val="1CAFD2"/>
                </a:solidFill>
                <a:latin typeface="Times New Roman" panose="02020603050405020304" pitchFamily="18" charset="0"/>
                <a:ea typeface="Times New Roman" panose="02020603050405020304" pitchFamily="18" charset="0"/>
                <a:cs typeface="Times New Roman" panose="02020603050405020304" pitchFamily="18" charset="0"/>
              </a:rPr>
              <a:t> of the proposed research. </a:t>
            </a:r>
            <a:endParaRPr lang="en-US" sz="1400" dirty="0">
              <a:solidFill>
                <a:srgbClr val="1CAFD2"/>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27" name="TextBox 26">
            <a:extLst>
              <a:ext uri="{FF2B5EF4-FFF2-40B4-BE49-F238E27FC236}">
                <a16:creationId xmlns:a16="http://schemas.microsoft.com/office/drawing/2014/main" id="{91421B9A-6EB1-4AB1-B545-34D5BA05BF21}"/>
              </a:ext>
            </a:extLst>
          </p:cNvPr>
          <p:cNvSpPr txBox="1"/>
          <p:nvPr/>
        </p:nvSpPr>
        <p:spPr>
          <a:xfrm>
            <a:off x="6357439" y="471020"/>
            <a:ext cx="2291459" cy="1446550"/>
          </a:xfrm>
          <a:prstGeom prst="rect">
            <a:avLst/>
          </a:prstGeom>
          <a:noFill/>
        </p:spPr>
        <p:txBody>
          <a:bodyPr wrap="square">
            <a:spAutoFit/>
          </a:bodyPr>
          <a:lstStyle/>
          <a:p>
            <a:pPr algn="ctr"/>
            <a:r>
              <a:rPr lang="en-GB" sz="1400" b="1" dirty="0">
                <a:solidFill>
                  <a:srgbClr val="FF7916"/>
                </a:solidFill>
                <a:latin typeface="Times New Roman" panose="02020603050405020304" pitchFamily="18" charset="0"/>
                <a:cs typeface="Times New Roman" panose="02020603050405020304" pitchFamily="18" charset="0"/>
              </a:rPr>
              <a:t>Interviews</a:t>
            </a:r>
          </a:p>
          <a:p>
            <a:pPr algn="ctr"/>
            <a:r>
              <a:rPr lang="en-GB" sz="1400" dirty="0">
                <a:solidFill>
                  <a:srgbClr val="FF7916"/>
                </a:solidFill>
                <a:latin typeface="Times New Roman" panose="02020603050405020304" pitchFamily="18" charset="0"/>
                <a:cs typeface="Times New Roman" panose="02020603050405020304" pitchFamily="18" charset="0"/>
              </a:rPr>
              <a:t>will be conducted and evaluated </a:t>
            </a:r>
            <a:r>
              <a:rPr lang="en-GB" sz="1400" b="1" u="sng" dirty="0">
                <a:solidFill>
                  <a:srgbClr val="FF7916"/>
                </a:solidFill>
                <a:latin typeface="Times New Roman" panose="02020603050405020304" pitchFamily="18" charset="0"/>
                <a:cs typeface="Times New Roman" panose="02020603050405020304" pitchFamily="18" charset="0"/>
              </a:rPr>
              <a:t>during the second year </a:t>
            </a:r>
            <a:r>
              <a:rPr lang="en-GB" sz="1400" dirty="0">
                <a:solidFill>
                  <a:srgbClr val="FF7916"/>
                </a:solidFill>
                <a:latin typeface="Times New Roman" panose="02020603050405020304" pitchFamily="18" charset="0"/>
                <a:cs typeface="Times New Roman" panose="02020603050405020304" pitchFamily="18" charset="0"/>
              </a:rPr>
              <a:t>of the assumed research period. </a:t>
            </a:r>
            <a:endParaRPr lang="en-US" sz="1400" dirty="0">
              <a:solidFill>
                <a:srgbClr val="FF7916"/>
              </a:solidFill>
              <a:latin typeface="Times New Roman" panose="02020603050405020304" pitchFamily="18" charset="0"/>
              <a:cs typeface="Times New Roman" panose="02020603050405020304" pitchFamily="18" charset="0"/>
            </a:endParaRPr>
          </a:p>
          <a:p>
            <a:pPr algn="ctr"/>
            <a:endParaRPr lang="en-US" dirty="0">
              <a:latin typeface="Times New Roman" panose="02020603050405020304" pitchFamily="18" charset="0"/>
              <a:cs typeface="Times New Roman" panose="02020603050405020304" pitchFamily="18" charset="0"/>
            </a:endParaRPr>
          </a:p>
        </p:txBody>
      </p:sp>
      <p:sp>
        <p:nvSpPr>
          <p:cNvPr id="30" name="TextBox 29">
            <a:extLst>
              <a:ext uri="{FF2B5EF4-FFF2-40B4-BE49-F238E27FC236}">
                <a16:creationId xmlns:a16="http://schemas.microsoft.com/office/drawing/2014/main" id="{0C8542D5-981F-4C7C-A54A-650811F53524}"/>
              </a:ext>
            </a:extLst>
          </p:cNvPr>
          <p:cNvSpPr txBox="1"/>
          <p:nvPr/>
        </p:nvSpPr>
        <p:spPr>
          <a:xfrm>
            <a:off x="7699296" y="4817079"/>
            <a:ext cx="2489503" cy="1815882"/>
          </a:xfrm>
          <a:prstGeom prst="rect">
            <a:avLst/>
          </a:prstGeom>
          <a:noFill/>
        </p:spPr>
        <p:txBody>
          <a:bodyPr wrap="square">
            <a:spAutoFit/>
          </a:bodyPr>
          <a:lstStyle/>
          <a:p>
            <a:pPr marR="0" lvl="0" algn="ctr">
              <a:spcBef>
                <a:spcPts val="0"/>
              </a:spcBef>
              <a:spcAft>
                <a:spcPts val="0"/>
              </a:spcAft>
              <a:tabLst>
                <a:tab pos="457200" algn="l"/>
              </a:tabLst>
            </a:pPr>
            <a:r>
              <a:rPr lang="en-GB" sz="1400" b="1" dirty="0">
                <a:solidFill>
                  <a:srgbClr val="75C332"/>
                </a:solidFill>
                <a:latin typeface="Times New Roman" panose="02020603050405020304" pitchFamily="18" charset="0"/>
                <a:cs typeface="Times New Roman" panose="02020603050405020304" pitchFamily="18" charset="0"/>
              </a:rPr>
              <a:t>Reporting:</a:t>
            </a:r>
          </a:p>
          <a:p>
            <a:pPr marL="285750" marR="0" lvl="0" indent="-285750" algn="ctr">
              <a:spcBef>
                <a:spcPts val="0"/>
              </a:spcBef>
              <a:spcAft>
                <a:spcPts val="0"/>
              </a:spcAft>
              <a:buFont typeface="Arial" panose="020B0604020202020204" pitchFamily="34" charset="0"/>
              <a:buChar char="•"/>
              <a:tabLst>
                <a:tab pos="457200" algn="l"/>
              </a:tabLst>
            </a:pPr>
            <a:r>
              <a:rPr lang="en-GB" sz="1400" dirty="0">
                <a:solidFill>
                  <a:srgbClr val="75C332"/>
                </a:solidFill>
                <a:effectLst/>
                <a:latin typeface="Times New Roman" panose="02020603050405020304" pitchFamily="18" charset="0"/>
                <a:ea typeface="Times New Roman" panose="02020603050405020304" pitchFamily="18" charset="0"/>
                <a:cs typeface="Times New Roman" panose="02020603050405020304" pitchFamily="18" charset="0"/>
              </a:rPr>
              <a:t>An article that can be published in a recognised “Social” journal.</a:t>
            </a:r>
            <a:endParaRPr lang="en-US" sz="1400" dirty="0">
              <a:solidFill>
                <a:srgbClr val="75C332"/>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marR="0" lvl="0" indent="-285750" algn="ctr">
              <a:spcBef>
                <a:spcPts val="0"/>
              </a:spcBef>
              <a:spcAft>
                <a:spcPts val="0"/>
              </a:spcAft>
              <a:buFont typeface="Arial" panose="020B0604020202020204" pitchFamily="34" charset="0"/>
              <a:buChar char="•"/>
              <a:tabLst>
                <a:tab pos="457200" algn="l"/>
              </a:tabLst>
            </a:pPr>
            <a:r>
              <a:rPr lang="en-GB" sz="1400" dirty="0">
                <a:solidFill>
                  <a:srgbClr val="75C332"/>
                </a:solidFill>
                <a:effectLst/>
                <a:latin typeface="Times New Roman" panose="02020603050405020304" pitchFamily="18" charset="0"/>
                <a:ea typeface="Times New Roman" panose="02020603050405020304" pitchFamily="18" charset="0"/>
                <a:cs typeface="Times New Roman" panose="02020603050405020304" pitchFamily="18" charset="0"/>
              </a:rPr>
              <a:t>Writing and forming the final draft of the thesis</a:t>
            </a:r>
            <a:r>
              <a:rPr lang="en-GB" sz="1400" dirty="0">
                <a:solidFill>
                  <a:srgbClr val="75C332"/>
                </a:solidFill>
                <a:latin typeface="Times New Roman" panose="02020603050405020304" pitchFamily="18" charset="0"/>
                <a:ea typeface="Times New Roman" panose="02020603050405020304" pitchFamily="18" charset="0"/>
                <a:cs typeface="Times New Roman" panose="02020603050405020304" pitchFamily="18" charset="0"/>
              </a:rPr>
              <a:t>.</a:t>
            </a:r>
          </a:p>
          <a:p>
            <a:pPr marR="0" lvl="0" algn="ctr">
              <a:spcBef>
                <a:spcPts val="0"/>
              </a:spcBef>
              <a:spcAft>
                <a:spcPts val="0"/>
              </a:spcAft>
              <a:tabLst>
                <a:tab pos="457200" algn="l"/>
              </a:tabLst>
            </a:pPr>
            <a:r>
              <a:rPr lang="en-GB" sz="1400" dirty="0">
                <a:solidFill>
                  <a:srgbClr val="75C332"/>
                </a:solidFill>
                <a:effectLst/>
                <a:latin typeface="Times New Roman" panose="02020603050405020304" pitchFamily="18" charset="0"/>
                <a:ea typeface="Times New Roman" panose="02020603050405020304" pitchFamily="18" charset="0"/>
                <a:cs typeface="Times New Roman" panose="02020603050405020304" pitchFamily="18" charset="0"/>
              </a:rPr>
              <a:t>This will be conducted in the third year.</a:t>
            </a:r>
            <a:endParaRPr lang="en-US" sz="1400" dirty="0">
              <a:solidFill>
                <a:srgbClr val="75C332"/>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46A0055A-55AD-4DB8-BDBC-17F515A30CC1}"/>
              </a:ext>
            </a:extLst>
          </p:cNvPr>
          <p:cNvSpPr txBox="1"/>
          <p:nvPr/>
        </p:nvSpPr>
        <p:spPr>
          <a:xfrm>
            <a:off x="9362605" y="563593"/>
            <a:ext cx="1639957" cy="1169551"/>
          </a:xfrm>
          <a:prstGeom prst="rect">
            <a:avLst/>
          </a:prstGeom>
          <a:noFill/>
        </p:spPr>
        <p:txBody>
          <a:bodyPr wrap="square">
            <a:spAutoFit/>
          </a:bodyPr>
          <a:lstStyle/>
          <a:p>
            <a:pPr marR="0" lvl="0" algn="ctr">
              <a:spcBef>
                <a:spcPts val="0"/>
              </a:spcBef>
              <a:spcAft>
                <a:spcPts val="0"/>
              </a:spcAft>
              <a:tabLst>
                <a:tab pos="457200" algn="l"/>
              </a:tabLst>
            </a:pPr>
            <a:r>
              <a:rPr lang="en-GB" sz="1400" dirty="0">
                <a:solidFill>
                  <a:srgbClr val="F71DC3"/>
                </a:solidFill>
                <a:effectLst/>
                <a:latin typeface="Times New Roman" panose="02020603050405020304" pitchFamily="18" charset="0"/>
                <a:ea typeface="Times New Roman" panose="02020603050405020304" pitchFamily="18" charset="0"/>
                <a:cs typeface="Times New Roman" panose="02020603050405020304" pitchFamily="18" charset="0"/>
              </a:rPr>
              <a:t>At a final stage, developing and presenting an inclusion handbook. </a:t>
            </a:r>
            <a:r>
              <a:rPr lang="en-US" sz="1400" dirty="0">
                <a:solidFill>
                  <a:srgbClr val="F71DC3"/>
                </a:solidFill>
                <a:effectLst/>
                <a:latin typeface="Times New Roman" panose="02020603050405020304"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8181793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3BF17A-5FCB-4C77-B068-3E0E07258AFD}"/>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Research Significance </a:t>
            </a:r>
          </a:p>
        </p:txBody>
      </p:sp>
      <p:sp>
        <p:nvSpPr>
          <p:cNvPr id="3" name="Content Placeholder 2">
            <a:extLst>
              <a:ext uri="{FF2B5EF4-FFF2-40B4-BE49-F238E27FC236}">
                <a16:creationId xmlns:a16="http://schemas.microsoft.com/office/drawing/2014/main" id="{EFD80061-11ED-485B-B2B0-4BA9ED472575}"/>
              </a:ext>
            </a:extLst>
          </p:cNvPr>
          <p:cNvSpPr>
            <a:spLocks noGrp="1"/>
          </p:cNvSpPr>
          <p:nvPr>
            <p:ph idx="1"/>
          </p:nvPr>
        </p:nvSpPr>
        <p:spPr/>
        <p:txBody>
          <a:bodyPr>
            <a:noAutofit/>
          </a:bodyPr>
          <a:lstStyle/>
          <a:p>
            <a:pPr>
              <a:lnSpc>
                <a:spcPct val="100000"/>
              </a:lnSpc>
              <a:spcBef>
                <a:spcPts val="600"/>
              </a:spcBef>
            </a:pPr>
            <a:r>
              <a:rPr lang="en-US" sz="1800" dirty="0">
                <a:effectLst/>
                <a:latin typeface="Times New Roman" panose="02020603050405020304" pitchFamily="18" charset="0"/>
                <a:ea typeface="Times New Roman" panose="02020603050405020304" pitchFamily="18" charset="0"/>
              </a:rPr>
              <a:t>In most cases exile represents a radical severance with a person’s home country or region of origin resulting in the loss of the primary social and economic resources that structured everyday life. For every migrant, but more specifically for refugees, arriving in a new country or region represents significant changes and dilemmas related to the acquaintance of a new social context whereby many issues that were formerly routine go on to become a problem (</a:t>
            </a:r>
            <a:r>
              <a:rPr lang="en-US" sz="1800" dirty="0" err="1">
                <a:effectLst/>
                <a:latin typeface="Times New Roman" panose="02020603050405020304" pitchFamily="18" charset="0"/>
                <a:ea typeface="Times New Roman" panose="02020603050405020304" pitchFamily="18" charset="0"/>
              </a:rPr>
              <a:t>Bolzman</a:t>
            </a:r>
            <a:r>
              <a:rPr lang="en-US" sz="1800" dirty="0">
                <a:effectLst/>
                <a:latin typeface="Times New Roman" panose="02020603050405020304" pitchFamily="18" charset="0"/>
                <a:ea typeface="Times New Roman" panose="02020603050405020304" pitchFamily="18" charset="0"/>
              </a:rPr>
              <a:t> 1994).</a:t>
            </a:r>
          </a:p>
          <a:p>
            <a:pPr>
              <a:lnSpc>
                <a:spcPct val="100000"/>
              </a:lnSpc>
              <a:spcBef>
                <a:spcPts val="600"/>
              </a:spcBef>
            </a:pPr>
            <a:r>
              <a:rPr lang="en-US" sz="1800" dirty="0">
                <a:effectLst/>
                <a:latin typeface="Times New Roman" panose="02020603050405020304" pitchFamily="18" charset="0"/>
                <a:ea typeface="Times New Roman" panose="02020603050405020304" pitchFamily="18" charset="0"/>
              </a:rPr>
              <a:t>These conditions are felt particularly by older people who are, in general, less flexible than younger people in the process of adaptation to new social situations (Casado-Diaz, Kaiser, and Warnes 2004). </a:t>
            </a:r>
          </a:p>
          <a:p>
            <a:pPr>
              <a:lnSpc>
                <a:spcPct val="100000"/>
              </a:lnSpc>
              <a:spcBef>
                <a:spcPts val="600"/>
              </a:spcBef>
            </a:pPr>
            <a:r>
              <a:rPr lang="en-US" sz="1800" dirty="0">
                <a:latin typeface="Times New Roman" panose="02020603050405020304" pitchFamily="18" charset="0"/>
                <a:cs typeface="Times New Roman" panose="02020603050405020304" pitchFamily="18" charset="0"/>
              </a:rPr>
              <a:t>The scant literature that does exist concerning older refugees from Middle Eastern countries indicates that these refugees experience high levels of acculturative stress and depression (</a:t>
            </a:r>
            <a:r>
              <a:rPr lang="en-US" sz="1800" dirty="0" err="1">
                <a:latin typeface="Times New Roman" panose="02020603050405020304" pitchFamily="18" charset="0"/>
                <a:cs typeface="Times New Roman" panose="02020603050405020304" pitchFamily="18" charset="0"/>
              </a:rPr>
              <a:t>Shoeb</a:t>
            </a:r>
            <a:r>
              <a:rPr lang="en-US" sz="1800" dirty="0">
                <a:latin typeface="Times New Roman" panose="02020603050405020304" pitchFamily="18" charset="0"/>
                <a:cs typeface="Times New Roman" panose="02020603050405020304" pitchFamily="18" charset="0"/>
              </a:rPr>
              <a:t> et al., 2007; Wrobel et al., 2009). Researchers note that older refuges may be at heightened risk for negative mental health outcomes due to separation from long-intact family systems and community networks and from increased isolation upon resettlement (Kira, Amer &amp; Wrobel, 2014)*. </a:t>
            </a:r>
          </a:p>
        </p:txBody>
      </p:sp>
    </p:spTree>
    <p:extLst>
      <p:ext uri="{BB962C8B-B14F-4D97-AF65-F5344CB8AC3E}">
        <p14:creationId xmlns:p14="http://schemas.microsoft.com/office/powerpoint/2010/main" val="3309733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3EABA-0121-4A3A-AC0D-CEB5AA72B99E}"/>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Research Significance </a:t>
            </a:r>
            <a:endParaRPr lang="en-US" dirty="0">
              <a:latin typeface="+mn-lt"/>
            </a:endParaRPr>
          </a:p>
        </p:txBody>
      </p:sp>
      <p:sp>
        <p:nvSpPr>
          <p:cNvPr id="3" name="Content Placeholder 2">
            <a:extLst>
              <a:ext uri="{FF2B5EF4-FFF2-40B4-BE49-F238E27FC236}">
                <a16:creationId xmlns:a16="http://schemas.microsoft.com/office/drawing/2014/main" id="{17D0CC3C-4046-432D-BAFE-C74E7054897E}"/>
              </a:ext>
            </a:extLst>
          </p:cNvPr>
          <p:cNvSpPr>
            <a:spLocks noGrp="1"/>
          </p:cNvSpPr>
          <p:nvPr>
            <p:ph idx="1"/>
          </p:nvPr>
        </p:nvSpPr>
        <p:spPr/>
        <p:txBody>
          <a:bodyPr>
            <a:normAutofit/>
          </a:bodyPr>
          <a:lstStyle/>
          <a:p>
            <a:pPr>
              <a:spcBef>
                <a:spcPts val="0"/>
              </a:spcBef>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This research presents the results of an exploratory study that triangulates data collected with refugees and with professionals, regarding their views on the knowledge, competences and practices needed to </a:t>
            </a:r>
            <a:r>
              <a:rPr lang="en-US" dirty="0">
                <a:solidFill>
                  <a:schemeClr val="accent6">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implement an intervention that effectively promotes refugees’ social inclusion. </a:t>
            </a:r>
          </a:p>
          <a:p>
            <a:pPr>
              <a:spcBef>
                <a:spcPts val="0"/>
              </a:spcBef>
            </a:pPr>
            <a:endParaRPr lang="en-US" dirty="0">
              <a:solidFill>
                <a:schemeClr val="accent6">
                  <a:lumMod val="75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pPr>
            <a:r>
              <a:rPr lang="en-GB" dirty="0">
                <a:effectLst/>
                <a:latin typeface="Times New Roman" panose="02020603050405020304" pitchFamily="18" charset="0"/>
                <a:ea typeface="Times New Roman" panose="02020603050405020304" pitchFamily="18" charset="0"/>
                <a:cs typeface="Times New Roman" panose="02020603050405020304" pitchFamily="18" charset="0"/>
              </a:rPr>
              <a:t>Therefore, this research will answer the questions (what, when, how and who) regarding refugees’ social inclusion. Although this research could be used by International non-governmental organisations and national governments, though, the expected outcome is away from any commercial objective, which will</a:t>
            </a:r>
            <a:r>
              <a:rPr lang="en-GB" dirty="0">
                <a:solidFill>
                  <a:schemeClr val="accent6">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positively affect the quality of such a research outcome and the quality of Syrian refugees’ life in the country of asylum.</a:t>
            </a:r>
            <a:endParaRPr lang="en-US" dirty="0">
              <a:solidFill>
                <a:schemeClr val="accent6">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4569467"/>
      </p:ext>
    </p:extLst>
  </p:cSld>
  <p:clrMapOvr>
    <a:masterClrMapping/>
  </p:clrMapOvr>
</p:sld>
</file>

<file path=ppt/theme/theme1.xml><?xml version="1.0" encoding="utf-8"?>
<a:theme xmlns:a="http://schemas.openxmlformats.org/drawingml/2006/main" name="Frame">
  <a:themeElements>
    <a:clrScheme name="Frame">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18A1B607-7BAE-46D6-8090-545AC7BDD739}"/>
    </a:ext>
  </a:extLst>
</a:theme>
</file>

<file path=docProps/app.xml><?xml version="1.0" encoding="utf-8"?>
<Properties xmlns="http://schemas.openxmlformats.org/officeDocument/2006/extended-properties" xmlns:vt="http://schemas.openxmlformats.org/officeDocument/2006/docPropsVTypes">
  <Template>Frame</Template>
  <TotalTime>0</TotalTime>
  <Words>1286</Words>
  <Application>Microsoft Office PowerPoint</Application>
  <PresentationFormat>Breitbild</PresentationFormat>
  <Paragraphs>60</Paragraphs>
  <Slides>10</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10</vt:i4>
      </vt:variant>
    </vt:vector>
  </HeadingPairs>
  <TitlesOfParts>
    <vt:vector size="15" baseType="lpstr">
      <vt:lpstr>Arial</vt:lpstr>
      <vt:lpstr>Corbel</vt:lpstr>
      <vt:lpstr>Times New Roman</vt:lpstr>
      <vt:lpstr>Wingdings 2</vt:lpstr>
      <vt:lpstr>Frame</vt:lpstr>
      <vt:lpstr>Supporting the Inclusion of Older Female and Male Syrian Refugees in Germany</vt:lpstr>
      <vt:lpstr>Introduction</vt:lpstr>
      <vt:lpstr>Introduction</vt:lpstr>
      <vt:lpstr>Objectives*</vt:lpstr>
      <vt:lpstr>Research Questions</vt:lpstr>
      <vt:lpstr>Research Evaluation </vt:lpstr>
      <vt:lpstr>Methodology and Time Scale</vt:lpstr>
      <vt:lpstr>Research Significance </vt:lpstr>
      <vt:lpstr>Research Significance </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Supporting the Inclusion of Syrian Refugees in Germany</dc:title>
  <dc:creator>Majd Abu Zaghlan</dc:creator>
  <cp:lastModifiedBy>Wildfeuer, Iris</cp:lastModifiedBy>
  <cp:revision>2</cp:revision>
  <dcterms:created xsi:type="dcterms:W3CDTF">2021-10-11T16:58:11Z</dcterms:created>
  <dcterms:modified xsi:type="dcterms:W3CDTF">2021-12-16T05:43:38Z</dcterms:modified>
</cp:coreProperties>
</file>